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ADB702D-0C51-4118-99C9-734D0C664E34}" type="datetimeFigureOut">
              <a:rPr kumimoji="1" lang="ja-JP" altLang="en-US" smtClean="0"/>
              <a:t>2014/9/30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135EE25-7F7A-40B6-816D-EB501BE71F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3608" y="1052736"/>
            <a:ext cx="7117180" cy="1470025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人の心をつかむ</a:t>
            </a:r>
            <a:r>
              <a:rPr kumimoji="1" lang="ja-JP" altLang="en-US" sz="5400" dirty="0" smtClean="0">
                <a:solidFill>
                  <a:srgbClr val="FFFF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３</a:t>
            </a:r>
            <a:r>
              <a:rPr kumimoji="1" lang="ja-JP" altLang="en-US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>つのコツ</a:t>
            </a:r>
            <a:r>
              <a:rPr kumimoji="1" lang="en-US" altLang="ja-JP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kumimoji="1" lang="en-US" altLang="ja-JP" dirty="0" smtClean="0">
                <a:solidFill>
                  <a:schemeClr val="bg1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ja-JP" altLang="en-US" sz="2800" dirty="0" smtClean="0"/>
              <a:t>～子どもたちとのふれあい～</a:t>
            </a:r>
            <a:endParaRPr kumimoji="1" lang="ja-JP" altLang="en-US" sz="2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17180" cy="144016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  <a:latin typeface="HGP行書体" pitchFamily="66" charset="-128"/>
                <a:ea typeface="HGP行書体" pitchFamily="66" charset="-128"/>
              </a:rPr>
              <a:t>メンバー</a:t>
            </a:r>
            <a:endParaRPr kumimoji="1" lang="en-US" altLang="ja-JP" sz="2800" dirty="0" smtClean="0">
              <a:solidFill>
                <a:schemeClr val="tx1"/>
              </a:solidFill>
              <a:latin typeface="HGP行書体" pitchFamily="66" charset="-128"/>
              <a:ea typeface="HGP行書体" pitchFamily="66" charset="-128"/>
            </a:endParaRPr>
          </a:p>
          <a:p>
            <a:r>
              <a:rPr kumimoji="1" lang="ja-JP" altLang="en-US" sz="2800" dirty="0" smtClean="0">
                <a:solidFill>
                  <a:schemeClr val="tx1"/>
                </a:solidFill>
                <a:latin typeface="HGP行書体" pitchFamily="66" charset="-128"/>
                <a:ea typeface="HGP行書体" pitchFamily="66" charset="-128"/>
              </a:rPr>
              <a:t>　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HGP行書体" pitchFamily="66" charset="-128"/>
                <a:ea typeface="HGP行書体" pitchFamily="66" charset="-128"/>
              </a:rPr>
              <a:t>金城　木山　園田　松村　古川（マ）　吉田（ミ）</a:t>
            </a:r>
            <a:endParaRPr kumimoji="1" lang="ja-JP" altLang="en-US" sz="2800" dirty="0">
              <a:solidFill>
                <a:schemeClr val="tx1"/>
              </a:solidFill>
              <a:latin typeface="HGP行書体" pitchFamily="66" charset="-128"/>
              <a:ea typeface="HGP行書体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878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場所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幼稚園</a:t>
            </a:r>
            <a:r>
              <a:rPr lang="ja-JP" altLang="en-US" dirty="0"/>
              <a:t>・</a:t>
            </a:r>
            <a:r>
              <a:rPr lang="ja-JP" altLang="en-US" dirty="0" smtClean="0"/>
              <a:t>児童館</a:t>
            </a: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対象者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幼児</a:t>
            </a:r>
            <a:r>
              <a:rPr lang="en-US" altLang="ja-JP" dirty="0" smtClean="0"/>
              <a:t>(</a:t>
            </a:r>
            <a:r>
              <a:rPr lang="ja-JP" altLang="en-US" dirty="0" smtClean="0"/>
              <a:t>２～５歳</a:t>
            </a:r>
            <a:r>
              <a:rPr lang="en-US" altLang="ja-JP" dirty="0" smtClean="0"/>
              <a:t>)</a:t>
            </a:r>
            <a:r>
              <a:rPr lang="ja-JP" altLang="en-US" dirty="0" smtClean="0"/>
              <a:t>　学童</a:t>
            </a:r>
            <a:r>
              <a:rPr lang="en-US" altLang="ja-JP" dirty="0" smtClean="0"/>
              <a:t>(</a:t>
            </a:r>
            <a:r>
              <a:rPr lang="ja-JP" altLang="en-US" dirty="0" smtClean="0"/>
              <a:t>７～１２</a:t>
            </a:r>
            <a:r>
              <a:rPr lang="ja-JP" altLang="en-US" dirty="0"/>
              <a:t>歳</a:t>
            </a:r>
            <a:r>
              <a:rPr lang="en-US" altLang="ja-JP" dirty="0" smtClean="0"/>
              <a:t>)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１．ボランティア活動場所</a:t>
            </a:r>
            <a:endParaRPr kumimoji="1" lang="ja-JP" altLang="en-US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1067">
            <a:off x="6956411" y="4373767"/>
            <a:ext cx="1171575" cy="1104900"/>
          </a:xfrm>
          <a:prstGeom prst="rect">
            <a:avLst/>
          </a:prstGeom>
          <a:ln w="88900" cap="sq" cmpd="thickThin">
            <a:solidFill>
              <a:schemeClr val="accent1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4080">
            <a:off x="6179046" y="2362045"/>
            <a:ext cx="1404000" cy="1404000"/>
          </a:xfrm>
          <a:prstGeom prst="rect">
            <a:avLst/>
          </a:prstGeom>
          <a:ln w="88900" cap="sq" cmpd="thickThin">
            <a:solidFill>
              <a:schemeClr val="bg2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7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3700933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sz="2800" dirty="0" smtClean="0"/>
              <a:t>身体的特徴→幼児＊</a:t>
            </a:r>
            <a:r>
              <a:rPr lang="ja-JP" altLang="en-US" sz="2000" dirty="0" smtClean="0"/>
              <a:t>体に占める頭部の割合が高いので、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　　　　　　　　　　　　バランスを崩しやすく、転倒しやす</a:t>
            </a:r>
            <a:r>
              <a:rPr lang="ja-JP" altLang="en-US" sz="2000" dirty="0"/>
              <a:t>い。</a:t>
            </a: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ja-JP" altLang="en-US" sz="2800" dirty="0" smtClean="0"/>
              <a:t>　　　　　　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　　　　　　学童＊</a:t>
            </a:r>
            <a:r>
              <a:rPr lang="ja-JP" altLang="en-US" sz="2000" dirty="0" smtClean="0"/>
              <a:t>ある程度安定し、自発的に行動する。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　　　　　　　　　　　　</a:t>
            </a:r>
            <a:endParaRPr lang="en-US" altLang="ja-JP" sz="3200" dirty="0" smtClean="0"/>
          </a:p>
          <a:p>
            <a:r>
              <a:rPr lang="ja-JP" altLang="en-US" sz="2800" dirty="0" smtClean="0"/>
              <a:t>精神的特徴→幼児＊</a:t>
            </a:r>
            <a:r>
              <a:rPr lang="ja-JP" altLang="en-US" sz="2000" dirty="0" smtClean="0"/>
              <a:t>基本的な生活習慣を身に付ける。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　　　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　　　　　　学童＊</a:t>
            </a:r>
            <a:r>
              <a:rPr lang="ja-JP" altLang="en-US" sz="2000" dirty="0" smtClean="0"/>
              <a:t>成長に男女差はあるが、集団生活の中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　　　　　　　　　　　　で社会性を身に付ける。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　　　　　　　　　　</a:t>
            </a:r>
            <a:endParaRPr lang="en-US" altLang="ja-JP" sz="28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２幼児・学童の特徴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45685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吹き出し 7"/>
          <p:cNvSpPr/>
          <p:nvPr/>
        </p:nvSpPr>
        <p:spPr>
          <a:xfrm>
            <a:off x="174245" y="1340768"/>
            <a:ext cx="8424936" cy="3024336"/>
          </a:xfrm>
          <a:prstGeom prst="wedgeRoundRectCallout">
            <a:avLst>
              <a:gd name="adj1" fmla="val 32634"/>
              <a:gd name="adj2" fmla="val 76071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687200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同じ子どもと遊ばない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難しい言葉の使用は避け、言葉遣いに気をつける</a:t>
            </a:r>
            <a:endParaRPr lang="en-US" altLang="ja-JP" sz="2800" dirty="0" smtClean="0"/>
          </a:p>
          <a:p>
            <a:r>
              <a:rPr kumimoji="1" lang="ja-JP" altLang="en-US" sz="2800" dirty="0"/>
              <a:t>子ども</a:t>
            </a:r>
            <a:r>
              <a:rPr kumimoji="1" lang="ja-JP" altLang="en-US" sz="2800" dirty="0" smtClean="0"/>
              <a:t>は体に対し頭の占める割合が高いため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kumimoji="1" lang="ja-JP" altLang="en-US" sz="2800" dirty="0" smtClean="0"/>
              <a:t>バランスを崩しやすい</a:t>
            </a:r>
            <a:endParaRPr kumimoji="1" lang="en-US" altLang="ja-JP" sz="2800" dirty="0" smtClean="0"/>
          </a:p>
          <a:p>
            <a:r>
              <a:rPr lang="ja-JP" altLang="en-US" sz="2800" dirty="0"/>
              <a:t>周囲</a:t>
            </a:r>
            <a:r>
              <a:rPr lang="ja-JP" altLang="en-US" sz="2800" dirty="0" smtClean="0"/>
              <a:t>に目をくばり安全に気をつける</a:t>
            </a:r>
            <a:endParaRPr kumimoji="1" lang="ja-JP" altLang="en-US" sz="28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３幼児・学童の理解したうえで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ボランテティアの際に気を付けたこと</a:t>
            </a:r>
            <a:endParaRPr kumimoji="1" lang="ja-JP" altLang="en-US" sz="32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764000" cy="1674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7103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2204864"/>
            <a:ext cx="7745505" cy="387781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2800" b="1" dirty="0" smtClean="0"/>
              <a:t>～対象者が子どもの場合～</a:t>
            </a:r>
            <a:endParaRPr kumimoji="1" lang="en-US" altLang="ja-JP" sz="2800" b="1" dirty="0" smtClean="0"/>
          </a:p>
          <a:p>
            <a:pPr marL="0" indent="0">
              <a:buNone/>
            </a:pPr>
            <a:r>
              <a:rPr lang="ja-JP" altLang="en-US" sz="2400" dirty="0"/>
              <a:t>会話</a:t>
            </a:r>
            <a:r>
              <a:rPr lang="ja-JP" altLang="en-US" sz="2400" dirty="0" smtClean="0"/>
              <a:t>をする際は主に聞き手にまわり、少し心を開いてくれたらスキンシップを含めた</a:t>
            </a:r>
            <a:r>
              <a:rPr kumimoji="1" lang="ja-JP" altLang="en-US" sz="2400" dirty="0" smtClean="0"/>
              <a:t>ふれあいを行った。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すると子どもたちが警戒心をとき深く関わることが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できるということに気付いた。</a:t>
            </a:r>
            <a:endParaRPr lang="en-US" altLang="ja-JP" sz="24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200" dirty="0"/>
              <a:t>４</a:t>
            </a:r>
            <a:r>
              <a:rPr kumimoji="1" lang="ja-JP" altLang="en-US" sz="3200" dirty="0" smtClean="0"/>
              <a:t>コミュニケーションにおける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学び・気づき</a:t>
            </a:r>
            <a:endParaRPr kumimoji="1" lang="ja-JP" altLang="en-US" sz="3200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437112"/>
            <a:ext cx="2983155" cy="17999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244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872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kumimoji="1" lang="ja-JP" altLang="en-US" dirty="0" smtClean="0"/>
              <a:t>私たちが学んだ人とかかわるコツ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>
              <a:buFont typeface="Wingdings" pitchFamily="2" charset="2"/>
              <a:buChar char="Ø"/>
            </a:pPr>
            <a:endParaRPr kumimoji="1" lang="en-US" altLang="ja-JP" sz="2400" dirty="0" smtClean="0"/>
          </a:p>
          <a:p>
            <a:pPr>
              <a:buFont typeface="Wingdings" pitchFamily="2" charset="2"/>
              <a:buChar char="Ø"/>
            </a:pPr>
            <a:r>
              <a:rPr kumimoji="1" lang="ja-JP" altLang="en-US" sz="3800" dirty="0" smtClean="0"/>
              <a:t>対象者に</a:t>
            </a:r>
            <a:r>
              <a:rPr lang="ja-JP" altLang="en-US" sz="3800" dirty="0" smtClean="0"/>
              <a:t>合った話題</a:t>
            </a:r>
            <a:r>
              <a:rPr lang="ja-JP" altLang="en-US" sz="3800" dirty="0" smtClean="0"/>
              <a:t>を</a:t>
            </a:r>
            <a:r>
              <a:rPr lang="en-US" altLang="ja-JP" sz="3800" dirty="0" smtClean="0"/>
              <a:t/>
            </a:r>
            <a:br>
              <a:rPr lang="en-US" altLang="ja-JP" sz="3800" dirty="0" smtClean="0"/>
            </a:br>
            <a:r>
              <a:rPr lang="ja-JP" altLang="en-US" sz="3800" dirty="0" smtClean="0"/>
              <a:t>　　　　　　　　　事前</a:t>
            </a:r>
            <a:r>
              <a:rPr lang="ja-JP" altLang="en-US" sz="3800" dirty="0" smtClean="0"/>
              <a:t>に準備をする</a:t>
            </a:r>
            <a:r>
              <a:rPr lang="en-US" altLang="ja-JP" sz="3800" dirty="0" smtClean="0"/>
              <a:t/>
            </a:r>
            <a:br>
              <a:rPr lang="en-US" altLang="ja-JP" sz="3800" dirty="0" smtClean="0"/>
            </a:br>
            <a:endParaRPr lang="en-US" altLang="ja-JP" sz="3800" dirty="0"/>
          </a:p>
          <a:p>
            <a:pPr>
              <a:buFont typeface="Wingdings" pitchFamily="2" charset="2"/>
              <a:buChar char="Ø"/>
            </a:pPr>
            <a:r>
              <a:rPr lang="ja-JP" altLang="en-US" sz="3800" dirty="0" smtClean="0"/>
              <a:t>適度なスキンシップを</a:t>
            </a:r>
            <a:r>
              <a:rPr lang="ja-JP" altLang="en-US" sz="3800" dirty="0" smtClean="0"/>
              <a:t>含めた</a:t>
            </a:r>
            <a:endParaRPr lang="en-US" altLang="ja-JP" sz="3800" dirty="0" smtClean="0"/>
          </a:p>
          <a:p>
            <a:pPr marL="0" indent="0">
              <a:buNone/>
            </a:pPr>
            <a:r>
              <a:rPr lang="ja-JP" altLang="en-US" sz="3800" dirty="0"/>
              <a:t>　</a:t>
            </a:r>
            <a:r>
              <a:rPr lang="ja-JP" altLang="en-US" sz="3800" dirty="0" smtClean="0"/>
              <a:t>　　　　　　　　</a:t>
            </a:r>
            <a:r>
              <a:rPr lang="ja-JP" altLang="en-US" sz="3800" dirty="0" smtClean="0"/>
              <a:t>コミュニケーション</a:t>
            </a:r>
            <a:r>
              <a:rPr lang="ja-JP" altLang="en-US" sz="3800" dirty="0" smtClean="0"/>
              <a:t>を行う</a:t>
            </a:r>
            <a:r>
              <a:rPr lang="en-US" altLang="ja-JP" sz="3800" dirty="0" smtClean="0"/>
              <a:t/>
            </a:r>
            <a:br>
              <a:rPr lang="en-US" altLang="ja-JP" sz="3800" dirty="0" smtClean="0"/>
            </a:br>
            <a:endParaRPr lang="en-US" altLang="ja-JP" sz="3800" dirty="0"/>
          </a:p>
          <a:p>
            <a:pPr>
              <a:buFont typeface="Wingdings" pitchFamily="2" charset="2"/>
              <a:buChar char="Ø"/>
            </a:pPr>
            <a:r>
              <a:rPr lang="ja-JP" altLang="en-US" sz="3800" dirty="0" smtClean="0"/>
              <a:t>常に笑顔と思いやり</a:t>
            </a:r>
            <a:r>
              <a:rPr lang="ja-JP" altLang="en-US" sz="3800" dirty="0" smtClean="0"/>
              <a:t>を</a:t>
            </a:r>
            <a:r>
              <a:rPr lang="en-US" altLang="ja-JP" sz="3800" dirty="0" smtClean="0"/>
              <a:t/>
            </a:r>
            <a:br>
              <a:rPr lang="en-US" altLang="ja-JP" sz="3800" dirty="0" smtClean="0"/>
            </a:br>
            <a:r>
              <a:rPr lang="ja-JP" altLang="en-US" sz="3800" dirty="0" smtClean="0"/>
              <a:t>　　　　　　　　　持つ</a:t>
            </a:r>
            <a:r>
              <a:rPr lang="ja-JP" altLang="en-US" sz="3800" dirty="0" smtClean="0"/>
              <a:t>、尊重</a:t>
            </a:r>
            <a:r>
              <a:rPr lang="ja-JP" altLang="en-US" sz="3800" dirty="0" smtClean="0"/>
              <a:t>する</a:t>
            </a:r>
            <a:r>
              <a:rPr lang="en-US" altLang="ja-JP" sz="3800" dirty="0" smtClean="0"/>
              <a:t/>
            </a:r>
            <a:br>
              <a:rPr lang="en-US" altLang="ja-JP" sz="3800" dirty="0" smtClean="0"/>
            </a:br>
            <a:endParaRPr lang="en-US" altLang="ja-JP" sz="3800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５まとめ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5718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日々の生活の中でたくさんの人と関わり、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コミュニケーション能力を高めることができる。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終わりに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-216436" y="3483081"/>
            <a:ext cx="878994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4000" b="1" spc="5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「</a:t>
            </a:r>
            <a:r>
              <a:rPr lang="ja-JP" altLang="en-US" sz="4000" b="1" spc="50" dirty="0">
                <a:ln w="11430">
                  <a:solidFill>
                    <a:srgbClr val="FFFF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毎日</a:t>
            </a:r>
            <a:r>
              <a:rPr lang="ja-JP" altLang="en-US" sz="4000" b="1" spc="5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を自分が成長できる</a:t>
            </a:r>
            <a:endParaRPr lang="en-US" altLang="ja-JP" sz="4000" b="1" spc="50" dirty="0" smtClean="0">
              <a:ln w="11430">
                <a:solidFill>
                  <a:srgbClr val="FFFF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ja-JP" altLang="en-US" sz="4000" b="1" spc="50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　　　チャンスと思うことが大切」</a:t>
            </a:r>
            <a:endParaRPr lang="ja-JP" altLang="en-US" sz="4000" b="1" spc="50" dirty="0">
              <a:ln w="11430">
                <a:solidFill>
                  <a:srgbClr val="FFFF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6118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183</TotalTime>
  <Words>170</Words>
  <Application>Microsoft Office PowerPoint</Application>
  <PresentationFormat>画面に合わせる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ハードカバー</vt:lpstr>
      <vt:lpstr>人の心をつかむ３つのコツ ～子どもたちとのふれあい～</vt:lpstr>
      <vt:lpstr>１．ボランティア活動場所</vt:lpstr>
      <vt:lpstr>２幼児・学童の特徴</vt:lpstr>
      <vt:lpstr>３幼児・学童の理解したうえで ボランテティアの際に気を付けたこと</vt:lpstr>
      <vt:lpstr>４コミュニケーションにおける 学び・気づき</vt:lpstr>
      <vt:lpstr>５まとめ</vt:lpstr>
      <vt:lpstr>終わりに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人の心をつかむ３つのコツ ～子どもたちとのふれあい～</dc:title>
  <dc:creator>student</dc:creator>
  <cp:lastModifiedBy>student</cp:lastModifiedBy>
  <cp:revision>18</cp:revision>
  <dcterms:created xsi:type="dcterms:W3CDTF">2014-09-24T07:41:26Z</dcterms:created>
  <dcterms:modified xsi:type="dcterms:W3CDTF">2014-09-30T06:12:55Z</dcterms:modified>
</cp:coreProperties>
</file>