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6"/>
  </p:notesMasterIdLst>
  <p:handoutMasterIdLst>
    <p:handoutMasterId r:id="rId27"/>
  </p:handoutMasterIdLst>
  <p:sldIdLst>
    <p:sldId id="256" r:id="rId2"/>
    <p:sldId id="261" r:id="rId3"/>
    <p:sldId id="258" r:id="rId4"/>
    <p:sldId id="259" r:id="rId5"/>
    <p:sldId id="262" r:id="rId6"/>
    <p:sldId id="263" r:id="rId7"/>
    <p:sldId id="264" r:id="rId8"/>
    <p:sldId id="308" r:id="rId9"/>
    <p:sldId id="291" r:id="rId10"/>
    <p:sldId id="289" r:id="rId11"/>
    <p:sldId id="298" r:id="rId12"/>
    <p:sldId id="276" r:id="rId13"/>
    <p:sldId id="267" r:id="rId14"/>
    <p:sldId id="303" r:id="rId15"/>
    <p:sldId id="302" r:id="rId16"/>
    <p:sldId id="293" r:id="rId17"/>
    <p:sldId id="274" r:id="rId18"/>
    <p:sldId id="304" r:id="rId19"/>
    <p:sldId id="306" r:id="rId20"/>
    <p:sldId id="305" r:id="rId21"/>
    <p:sldId id="269" r:id="rId22"/>
    <p:sldId id="299" r:id="rId23"/>
    <p:sldId id="300" r:id="rId24"/>
    <p:sldId id="301" r:id="rId25"/>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424" autoAdjust="0"/>
  </p:normalViewPr>
  <p:slideViewPr>
    <p:cSldViewPr>
      <p:cViewPr varScale="1">
        <p:scale>
          <a:sx n="70" d="100"/>
          <a:sy n="70" d="100"/>
        </p:scale>
        <p:origin x="1386"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fld id="{5D33387E-04E1-4F80-8F5B-FDBCAEE26A6D}" type="datetimeFigureOut">
              <a:rPr kumimoji="1" lang="ja-JP" altLang="en-US" smtClean="0"/>
              <a:t>2015/2/2</a:t>
            </a:fld>
            <a:endParaRPr kumimoji="1" lang="ja-JP" altLang="en-US"/>
          </a:p>
        </p:txBody>
      </p:sp>
      <p:sp>
        <p:nvSpPr>
          <p:cNvPr id="4" name="フッター プレースホルダー 3"/>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96424ED5-6623-408A-92D6-A39DDFC5A924}" type="slidenum">
              <a:rPr kumimoji="1" lang="ja-JP" altLang="en-US" smtClean="0"/>
              <a:t>‹#›</a:t>
            </a:fld>
            <a:endParaRPr kumimoji="1" lang="ja-JP" altLang="en-US"/>
          </a:p>
        </p:txBody>
      </p:sp>
    </p:spTree>
    <p:extLst>
      <p:ext uri="{BB962C8B-B14F-4D97-AF65-F5344CB8AC3E}">
        <p14:creationId xmlns:p14="http://schemas.microsoft.com/office/powerpoint/2010/main" val="13247260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2788B2B4-041F-4AEC-B857-148DD8A42290}" type="datetimeFigureOut">
              <a:rPr kumimoji="1" lang="ja-JP" altLang="en-US" smtClean="0"/>
              <a:pPr/>
              <a:t>2015/2/2</a:t>
            </a:fld>
            <a:endParaRPr kumimoji="1" lang="ja-JP" altLang="en-US"/>
          </a:p>
        </p:txBody>
      </p:sp>
      <p:sp>
        <p:nvSpPr>
          <p:cNvPr id="4" name="スライド イメージ プレースホルダ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73577" y="4686499"/>
            <a:ext cx="5388610" cy="4439841"/>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0727F6B1-9D84-462D-B4EB-8668C291A66A}" type="slidenum">
              <a:rPr kumimoji="1" lang="ja-JP" altLang="en-US" smtClean="0"/>
              <a:pPr/>
              <a:t>‹#›</a:t>
            </a:fld>
            <a:endParaRPr kumimoji="1" lang="ja-JP" altLang="en-US"/>
          </a:p>
        </p:txBody>
      </p:sp>
    </p:spTree>
    <p:extLst>
      <p:ext uri="{BB962C8B-B14F-4D97-AF65-F5344CB8AC3E}">
        <p14:creationId xmlns:p14="http://schemas.microsoft.com/office/powerpoint/2010/main" val="400824838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6.</a:t>
            </a:r>
            <a:r>
              <a:rPr kumimoji="1" lang="ja-JP" altLang="en-US" dirty="0" smtClean="0"/>
              <a:t>学校内教員を患者役に血圧、脈拍測定を実施させた。</a:t>
            </a:r>
            <a:r>
              <a:rPr kumimoji="1" lang="en-US" altLang="ja-JP" dirty="0" smtClean="0"/>
              <a:t>10</a:t>
            </a:r>
            <a:r>
              <a:rPr kumimoji="1" lang="ja-JP" altLang="en-US" dirty="0" smtClean="0"/>
              <a:t>人</a:t>
            </a:r>
            <a:r>
              <a:rPr kumimoji="1" lang="en-US" altLang="ja-JP" dirty="0" smtClean="0"/>
              <a:t>/</a:t>
            </a:r>
            <a:r>
              <a:rPr kumimoji="1" lang="ja-JP" altLang="en-US" dirty="0" smtClean="0"/>
              <a:t>生徒１人</a:t>
            </a:r>
            <a:endParaRPr kumimoji="1" lang="en-US" altLang="ja-JP" dirty="0" smtClean="0"/>
          </a:p>
          <a:p>
            <a:r>
              <a:rPr kumimoji="1" lang="en-US" altLang="ja-JP" dirty="0" smtClean="0"/>
              <a:t>7.</a:t>
            </a:r>
            <a:endParaRPr kumimoji="1" lang="ja-JP" altLang="en-US" dirty="0"/>
          </a:p>
        </p:txBody>
      </p:sp>
      <p:sp>
        <p:nvSpPr>
          <p:cNvPr id="4" name="スライド番号プレースホルダ 3"/>
          <p:cNvSpPr>
            <a:spLocks noGrp="1"/>
          </p:cNvSpPr>
          <p:nvPr>
            <p:ph type="sldNum" sz="quarter" idx="10"/>
          </p:nvPr>
        </p:nvSpPr>
        <p:spPr/>
        <p:txBody>
          <a:bodyPr/>
          <a:lstStyle/>
          <a:p>
            <a:fld id="{0727F6B1-9D84-462D-B4EB-8668C291A66A}" type="slidenum">
              <a:rPr kumimoji="1" lang="ja-JP" altLang="en-US" smtClean="0"/>
              <a:pPr/>
              <a:t>7</a:t>
            </a:fld>
            <a:endParaRPr kumimoji="1" lang="ja-JP" altLang="en-US"/>
          </a:p>
        </p:txBody>
      </p:sp>
    </p:spTree>
    <p:extLst>
      <p:ext uri="{BB962C8B-B14F-4D97-AF65-F5344CB8AC3E}">
        <p14:creationId xmlns:p14="http://schemas.microsoft.com/office/powerpoint/2010/main" val="79745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E3AA8D0D-CB75-429B-8EAB-9E0090B2978F}" type="datetimeFigureOut">
              <a:rPr kumimoji="1" lang="ja-JP" altLang="en-US" smtClean="0"/>
              <a:pPr/>
              <a:t>2015/2/2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00738D3-961E-4A48-9141-980D45760355}"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E3AA8D0D-CB75-429B-8EAB-9E0090B2978F}" type="datetimeFigureOut">
              <a:rPr kumimoji="1" lang="ja-JP" altLang="en-US" smtClean="0"/>
              <a:pPr/>
              <a:t>2015/2/2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00738D3-961E-4A48-9141-980D45760355}"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E3AA8D0D-CB75-429B-8EAB-9E0090B2978F}" type="datetimeFigureOut">
              <a:rPr kumimoji="1" lang="ja-JP" altLang="en-US" smtClean="0"/>
              <a:pPr/>
              <a:t>2015/2/2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00738D3-961E-4A48-9141-980D45760355}" type="slidenum">
              <a:rPr kumimoji="1" lang="ja-JP" altLang="en-US" smtClean="0"/>
              <a:pPr/>
              <a:t>‹#›</a:t>
            </a:fld>
            <a:endParaRPr kumimoji="1" lang="ja-JP" alt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E3AA8D0D-CB75-429B-8EAB-9E0090B2978F}" type="datetimeFigureOut">
              <a:rPr kumimoji="1" lang="ja-JP" altLang="en-US" smtClean="0"/>
              <a:pPr/>
              <a:t>2015/2/2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00738D3-961E-4A48-9141-980D45760355}" type="slidenum">
              <a:rPr kumimoji="1" lang="ja-JP" altLang="en-US" smtClean="0"/>
              <a:pPr/>
              <a:t>‹#›</a:t>
            </a:fld>
            <a:endParaRPr kumimoji="1" lang="ja-JP" altLang="en-US"/>
          </a:p>
        </p:txBody>
      </p:sp>
      <p:sp>
        <p:nvSpPr>
          <p:cNvPr id="7" name="Title 6"/>
          <p:cNvSpPr>
            <a:spLocks noGrp="1"/>
          </p:cNvSpPr>
          <p:nvPr>
            <p:ph type="title"/>
          </p:nvPr>
        </p:nvSpPr>
        <p:spPr/>
        <p:txBody>
          <a:bodyPr/>
          <a:lstStyle/>
          <a:p>
            <a:r>
              <a:rPr lang="ja-JP" altLang="en-US" smtClean="0"/>
              <a:t>マスター タイトルの書式設定</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E3AA8D0D-CB75-429B-8EAB-9E0090B2978F}" type="datetimeFigureOut">
              <a:rPr kumimoji="1" lang="ja-JP" altLang="en-US" smtClean="0"/>
              <a:pPr/>
              <a:t>2015/2/2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00738D3-961E-4A48-9141-980D45760355}"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5" name="Date Placeholder 4"/>
          <p:cNvSpPr>
            <a:spLocks noGrp="1"/>
          </p:cNvSpPr>
          <p:nvPr>
            <p:ph type="dt" sz="half" idx="10"/>
          </p:nvPr>
        </p:nvSpPr>
        <p:spPr/>
        <p:txBody>
          <a:bodyPr/>
          <a:lstStyle/>
          <a:p>
            <a:fld id="{E3AA8D0D-CB75-429B-8EAB-9E0090B2978F}" type="datetimeFigureOut">
              <a:rPr kumimoji="1" lang="ja-JP" altLang="en-US" smtClean="0"/>
              <a:pPr/>
              <a:t>2015/2/2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00738D3-961E-4A48-9141-980D45760355}" type="slidenum">
              <a:rPr kumimoji="1" lang="ja-JP" altLang="en-US" smtClean="0"/>
              <a:pPr/>
              <a:t>‹#›</a:t>
            </a:fld>
            <a:endParaRPr kumimoji="1" lang="ja-JP" altLang="en-US"/>
          </a:p>
        </p:txBody>
      </p:sp>
      <p:sp>
        <p:nvSpPr>
          <p:cNvPr id="9" name="Content Placeholder 8"/>
          <p:cNvSpPr>
            <a:spLocks noGrp="1"/>
          </p:cNvSpPr>
          <p:nvPr>
            <p:ph sz="quarter" idx="13"/>
          </p:nvPr>
        </p:nvSpPr>
        <p:spPr>
          <a:xfrm>
            <a:off x="676655" y="2679192"/>
            <a:ext cx="3822192" cy="34472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E3AA8D0D-CB75-429B-8EAB-9E0090B2978F}" type="datetimeFigureOut">
              <a:rPr kumimoji="1" lang="ja-JP" altLang="en-US" smtClean="0"/>
              <a:pPr/>
              <a:t>2015/2/2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00738D3-961E-4A48-9141-980D45760355}"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Date Placeholder 2"/>
          <p:cNvSpPr>
            <a:spLocks noGrp="1"/>
          </p:cNvSpPr>
          <p:nvPr>
            <p:ph type="dt" sz="half" idx="10"/>
          </p:nvPr>
        </p:nvSpPr>
        <p:spPr/>
        <p:txBody>
          <a:bodyPr/>
          <a:lstStyle/>
          <a:p>
            <a:fld id="{E3AA8D0D-CB75-429B-8EAB-9E0090B2978F}" type="datetimeFigureOut">
              <a:rPr kumimoji="1" lang="ja-JP" altLang="en-US" smtClean="0"/>
              <a:pPr/>
              <a:t>2015/2/2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00738D3-961E-4A48-9141-980D45760355}"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E3AA8D0D-CB75-429B-8EAB-9E0090B2978F}" type="datetimeFigureOut">
              <a:rPr kumimoji="1" lang="ja-JP" altLang="en-US" smtClean="0"/>
              <a:pPr/>
              <a:t>2015/2/2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00738D3-961E-4A48-9141-980D45760355}"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E3AA8D0D-CB75-429B-8EAB-9E0090B2978F}" type="datetimeFigureOut">
              <a:rPr kumimoji="1" lang="ja-JP" altLang="en-US" smtClean="0"/>
              <a:pPr/>
              <a:t>2015/2/2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00738D3-961E-4A48-9141-980D45760355}" type="slidenum">
              <a:rPr kumimoji="1" lang="ja-JP" altLang="en-US" smtClean="0"/>
              <a:pPr/>
              <a:t>‹#›</a:t>
            </a:fld>
            <a:endParaRPr kumimoji="1" lang="ja-JP" alt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ja-JP" altLang="en-US" smtClean="0"/>
              <a:t>マスター タイトルの書式設定</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E3AA8D0D-CB75-429B-8EAB-9E0090B2978F}" type="datetimeFigureOut">
              <a:rPr kumimoji="1" lang="ja-JP" altLang="en-US" smtClean="0"/>
              <a:pPr/>
              <a:t>2015/2/2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00738D3-961E-4A48-9141-980D45760355}" type="slidenum">
              <a:rPr kumimoji="1" lang="ja-JP" altLang="en-US" smtClean="0"/>
              <a:pPr/>
              <a:t>‹#›</a:t>
            </a:fld>
            <a:endParaRPr kumimoji="1" lang="ja-JP" alt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E3AA8D0D-CB75-429B-8EAB-9E0090B2978F}" type="datetimeFigureOut">
              <a:rPr kumimoji="1" lang="ja-JP" altLang="en-US" smtClean="0"/>
              <a:pPr/>
              <a:t>2015/2/2</a:t>
            </a:fld>
            <a:endParaRPr kumimoji="1" lang="ja-JP" alt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kumimoji="1" lang="ja-JP" alt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D00738D3-961E-4A48-9141-980D45760355}" type="slidenum">
              <a:rPr kumimoji="1" lang="ja-JP" altLang="en-US" smtClean="0"/>
              <a:pPr/>
              <a:t>‹#›</a:t>
            </a:fld>
            <a:endParaRPr kumimoji="1" lang="ja-JP" alt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kumimoji="1"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fontScale="90000"/>
          </a:bodyPr>
          <a:lstStyle/>
          <a:p>
            <a:r>
              <a:rPr kumimoji="1" lang="ja-JP" altLang="en-US" dirty="0" smtClean="0"/>
              <a:t>基礎看護の授業を通して思考力</a:t>
            </a:r>
            <a:r>
              <a:rPr kumimoji="1" lang="en-US" altLang="ja-JP" dirty="0" smtClean="0"/>
              <a:t>,</a:t>
            </a:r>
            <a:r>
              <a:rPr kumimoji="1" lang="ja-JP" altLang="en-US" dirty="0" smtClean="0"/>
              <a:t>判断力</a:t>
            </a:r>
            <a:r>
              <a:rPr kumimoji="1" lang="en-US" altLang="ja-JP" dirty="0" smtClean="0"/>
              <a:t>,</a:t>
            </a:r>
            <a:r>
              <a:rPr kumimoji="1" lang="ja-JP" altLang="en-US" dirty="0" smtClean="0"/>
              <a:t>表現力</a:t>
            </a:r>
            <a:r>
              <a:rPr kumimoji="1" lang="en-US" altLang="ja-JP" dirty="0" smtClean="0"/>
              <a:t>,</a:t>
            </a:r>
            <a:r>
              <a:rPr kumimoji="1" lang="ja-JP" altLang="en-US" dirty="0" smtClean="0"/>
              <a:t>技能を育成する指導方法の工夫改善についての研究</a:t>
            </a:r>
            <a:endParaRPr kumimoji="1" lang="ja-JP" altLang="en-US" dirty="0"/>
          </a:p>
        </p:txBody>
      </p:sp>
      <p:sp>
        <p:nvSpPr>
          <p:cNvPr id="3" name="サブタイトル 2"/>
          <p:cNvSpPr>
            <a:spLocks noGrp="1"/>
          </p:cNvSpPr>
          <p:nvPr>
            <p:ph type="subTitle" idx="1"/>
          </p:nvPr>
        </p:nvSpPr>
        <p:spPr/>
        <p:txBody>
          <a:bodyPr>
            <a:normAutofit lnSpcReduction="10000"/>
          </a:bodyPr>
          <a:lstStyle/>
          <a:p>
            <a:endParaRPr kumimoji="1" lang="en-US" altLang="ja-JP" dirty="0" smtClean="0"/>
          </a:p>
          <a:p>
            <a:endParaRPr lang="en-US" altLang="ja-JP" dirty="0"/>
          </a:p>
          <a:p>
            <a:r>
              <a:rPr kumimoji="1" lang="ja-JP" altLang="en-US" dirty="0" smtClean="0"/>
              <a:t>　　　　　　　　　　</a:t>
            </a:r>
            <a:r>
              <a:rPr kumimoji="1" lang="ja-JP" altLang="en-US" sz="4000" b="1" dirty="0" smtClean="0"/>
              <a:t>折尾愛真高等学校</a:t>
            </a:r>
            <a:endParaRPr kumimoji="1" lang="ja-JP" altLang="en-US" sz="4000" b="1" dirty="0"/>
          </a:p>
        </p:txBody>
      </p:sp>
    </p:spTree>
    <p:extLst>
      <p:ext uri="{BB962C8B-B14F-4D97-AF65-F5344CB8AC3E}">
        <p14:creationId xmlns:p14="http://schemas.microsoft.com/office/powerpoint/2010/main" val="8972701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3" name="テキスト プレースホルダー 2"/>
          <p:cNvSpPr>
            <a:spLocks noGrp="1"/>
          </p:cNvSpPr>
          <p:nvPr>
            <p:ph type="body" idx="1"/>
          </p:nvPr>
        </p:nvSpPr>
        <p:spPr>
          <a:xfrm>
            <a:off x="1907704" y="404664"/>
            <a:ext cx="6417734" cy="939801"/>
          </a:xfrm>
        </p:spPr>
        <p:txBody>
          <a:bodyPr>
            <a:normAutofit/>
          </a:bodyPr>
          <a:lstStyle/>
          <a:p>
            <a:r>
              <a:rPr kumimoji="1" lang="ja-JP" altLang="en-US" sz="4400" dirty="0" smtClean="0"/>
              <a:t>実習ポケット手帳</a:t>
            </a:r>
            <a:endParaRPr kumimoji="1" lang="ja-JP" altLang="en-US" sz="4400" dirty="0"/>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1446618"/>
            <a:ext cx="8712969" cy="11617292"/>
          </a:xfrm>
          <a:prstGeom prst="rect">
            <a:avLst/>
          </a:prstGeom>
        </p:spPr>
      </p:pic>
    </p:spTree>
    <p:extLst>
      <p:ext uri="{BB962C8B-B14F-4D97-AF65-F5344CB8AC3E}">
        <p14:creationId xmlns:p14="http://schemas.microsoft.com/office/powerpoint/2010/main" val="7760808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臨地実習記録</a:t>
            </a:r>
            <a:endParaRPr kumimoji="1" lang="ja-JP" altLang="en-US" dirty="0"/>
          </a:p>
        </p:txBody>
      </p:sp>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1340768"/>
            <a:ext cx="8640960" cy="6480720"/>
          </a:xfrm>
          <a:prstGeom prst="rect">
            <a:avLst/>
          </a:prstGeom>
        </p:spPr>
      </p:pic>
    </p:spTree>
    <p:extLst>
      <p:ext uri="{BB962C8B-B14F-4D97-AF65-F5344CB8AC3E}">
        <p14:creationId xmlns:p14="http://schemas.microsoft.com/office/powerpoint/2010/main" val="1044365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文化祭の準備</a:t>
            </a:r>
            <a:endParaRPr kumimoji="1" lang="ja-JP" altLang="en-US" dirty="0"/>
          </a:p>
        </p:txBody>
      </p:sp>
      <p:pic>
        <p:nvPicPr>
          <p:cNvPr id="7" name="図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1556150"/>
            <a:ext cx="8640960" cy="8307630"/>
          </a:xfrm>
          <a:prstGeom prst="rect">
            <a:avLst/>
          </a:prstGeom>
        </p:spPr>
      </p:pic>
    </p:spTree>
    <p:extLst>
      <p:ext uri="{BB962C8B-B14F-4D97-AF65-F5344CB8AC3E}">
        <p14:creationId xmlns:p14="http://schemas.microsoft.com/office/powerpoint/2010/main" val="21150271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323528" y="2420888"/>
            <a:ext cx="8496943" cy="3633267"/>
          </a:xfrm>
        </p:spPr>
        <p:txBody>
          <a:bodyPr>
            <a:noAutofit/>
          </a:bodyPr>
          <a:lstStyle/>
          <a:p>
            <a:r>
              <a:rPr lang="ja-JP" altLang="en-US" sz="2800" dirty="0" smtClean="0"/>
              <a:t>６．臨地実習前に教員の血圧・脈拍測定</a:t>
            </a:r>
            <a:endParaRPr lang="en-US" altLang="ja-JP" sz="2800" dirty="0" smtClean="0"/>
          </a:p>
          <a:p>
            <a:r>
              <a:rPr lang="ja-JP" altLang="en-US" sz="2800" dirty="0" smtClean="0"/>
              <a:t>７</a:t>
            </a:r>
            <a:r>
              <a:rPr lang="ja-JP" altLang="en-US" sz="2800" dirty="0"/>
              <a:t>．</a:t>
            </a:r>
            <a:r>
              <a:rPr lang="ja-JP" altLang="en-US" sz="2800" dirty="0" smtClean="0"/>
              <a:t>　</a:t>
            </a:r>
            <a:r>
              <a:rPr lang="en-US" altLang="ja-JP" sz="2800" dirty="0" smtClean="0"/>
              <a:t>5.</a:t>
            </a:r>
            <a:r>
              <a:rPr lang="ja-JP" altLang="en-US" sz="2800" dirty="0" smtClean="0"/>
              <a:t>の教員と生徒へのアンケート調査結果をもとに</a:t>
            </a:r>
            <a:endParaRPr lang="en-US" altLang="ja-JP" sz="2800" dirty="0" smtClean="0"/>
          </a:p>
          <a:p>
            <a:r>
              <a:rPr lang="ja-JP" altLang="en-US" sz="2800" dirty="0"/>
              <a:t>　</a:t>
            </a:r>
            <a:r>
              <a:rPr lang="ja-JP" altLang="en-US" sz="2800" dirty="0" smtClean="0"/>
              <a:t>　生徒自身の今後の課題</a:t>
            </a:r>
            <a:endParaRPr lang="en-US" altLang="ja-JP" sz="2800" dirty="0" smtClean="0"/>
          </a:p>
          <a:p>
            <a:r>
              <a:rPr lang="ja-JP" altLang="en-US" sz="2800" dirty="0" smtClean="0"/>
              <a:t>８</a:t>
            </a:r>
            <a:r>
              <a:rPr lang="ja-JP" altLang="en-US" sz="2800" dirty="0"/>
              <a:t>．</a:t>
            </a:r>
            <a:r>
              <a:rPr lang="ja-JP" altLang="en-US" sz="2800" dirty="0" smtClean="0"/>
              <a:t>学校見学会でベッドメイキングのデモンストレーショ</a:t>
            </a:r>
            <a:endParaRPr lang="en-US" altLang="ja-JP" sz="2800" dirty="0" smtClean="0"/>
          </a:p>
          <a:p>
            <a:r>
              <a:rPr lang="ja-JP" altLang="en-US" sz="2800" dirty="0"/>
              <a:t>　</a:t>
            </a:r>
            <a:r>
              <a:rPr lang="ja-JP" altLang="en-US" sz="2800" dirty="0" smtClean="0"/>
              <a:t>　ン</a:t>
            </a:r>
            <a:endParaRPr lang="en-US" altLang="ja-JP" sz="2800" dirty="0" smtClean="0"/>
          </a:p>
          <a:p>
            <a:r>
              <a:rPr lang="ja-JP" altLang="en-US" sz="2800" dirty="0" smtClean="0"/>
              <a:t>９</a:t>
            </a:r>
            <a:r>
              <a:rPr lang="ja-JP" altLang="en-US" sz="2800" dirty="0"/>
              <a:t>．</a:t>
            </a:r>
            <a:r>
              <a:rPr lang="ja-JP" altLang="en-US" sz="2800" dirty="0" smtClean="0"/>
              <a:t>中学校での出前授業で血圧測定のデモンストレー</a:t>
            </a:r>
            <a:endParaRPr lang="en-US" altLang="ja-JP" sz="2800" dirty="0" smtClean="0"/>
          </a:p>
          <a:p>
            <a:r>
              <a:rPr lang="en-US" altLang="ja-JP" sz="2800" dirty="0" smtClean="0"/>
              <a:t>    </a:t>
            </a:r>
            <a:r>
              <a:rPr lang="ja-JP" altLang="en-US" sz="2800" dirty="0" smtClean="0"/>
              <a:t>ション</a:t>
            </a:r>
            <a:endParaRPr lang="en-US" altLang="ja-JP" sz="2800" dirty="0" smtClean="0"/>
          </a:p>
          <a:p>
            <a:r>
              <a:rPr lang="ja-JP" altLang="en-US" sz="2800" dirty="0" smtClean="0"/>
              <a:t>１</a:t>
            </a:r>
            <a:r>
              <a:rPr lang="ja-JP" altLang="en-US" sz="2800" dirty="0"/>
              <a:t>０</a:t>
            </a:r>
            <a:r>
              <a:rPr lang="ja-JP" altLang="en-US" sz="2800" dirty="0" smtClean="0"/>
              <a:t>前半臨地実習終了後生徒へのアンケート調査</a:t>
            </a:r>
            <a:endParaRPr lang="ja-JP" altLang="en-US" sz="2800" dirty="0"/>
          </a:p>
        </p:txBody>
      </p:sp>
      <p:sp>
        <p:nvSpPr>
          <p:cNvPr id="5" name="タイトル 4"/>
          <p:cNvSpPr>
            <a:spLocks noGrp="1"/>
          </p:cNvSpPr>
          <p:nvPr>
            <p:ph type="title"/>
          </p:nvPr>
        </p:nvSpPr>
        <p:spPr>
          <a:xfrm>
            <a:off x="539552" y="0"/>
            <a:ext cx="8229600" cy="1700808"/>
          </a:xfrm>
        </p:spPr>
        <p:txBody>
          <a:bodyPr>
            <a:normAutofit fontScale="90000"/>
          </a:bodyPr>
          <a:lstStyle/>
          <a:p>
            <a:pPr algn="l"/>
            <a:r>
              <a:rPr lang="en-US" altLang="ja-JP" dirty="0" smtClean="0"/>
              <a:t/>
            </a:r>
            <a:br>
              <a:rPr lang="en-US" altLang="ja-JP" dirty="0" smtClean="0"/>
            </a:br>
            <a:r>
              <a:rPr lang="en-US" altLang="ja-JP" dirty="0" smtClean="0"/>
              <a:t>c</a:t>
            </a:r>
            <a:r>
              <a:rPr kumimoji="1" lang="en-US" altLang="ja-JP" dirty="0" smtClean="0"/>
              <a:t>ont.</a:t>
            </a:r>
            <a:br>
              <a:rPr kumimoji="1" lang="en-US" altLang="ja-JP" dirty="0" smtClean="0"/>
            </a:br>
            <a:endParaRPr kumimoji="1" lang="ja-JP" alt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 1"/>
          <p:cNvSpPr>
            <a:spLocks noGrp="1"/>
          </p:cNvSpPr>
          <p:nvPr>
            <p:ph idx="1"/>
          </p:nvPr>
        </p:nvSpPr>
        <p:spPr>
          <a:xfrm>
            <a:off x="251520" y="2348880"/>
            <a:ext cx="8640959" cy="4137323"/>
          </a:xfrm>
        </p:spPr>
        <p:txBody>
          <a:bodyPr>
            <a:normAutofit fontScale="92500" lnSpcReduction="10000"/>
          </a:bodyPr>
          <a:lstStyle/>
          <a:p>
            <a:r>
              <a:rPr lang="ja-JP" altLang="en-US" sz="3600" dirty="0" smtClean="0"/>
              <a:t>１０．文化祭で校外でのボランティア活動</a:t>
            </a:r>
            <a:endParaRPr lang="en-US" altLang="ja-JP" sz="3600" dirty="0" smtClean="0"/>
          </a:p>
          <a:p>
            <a:r>
              <a:rPr lang="ja-JP" altLang="en-US" sz="3600" dirty="0"/>
              <a:t>　</a:t>
            </a:r>
            <a:r>
              <a:rPr lang="ja-JP" altLang="en-US" sz="3600" dirty="0" smtClean="0"/>
              <a:t>　　ならびに体験発表</a:t>
            </a:r>
            <a:endParaRPr lang="en-US" altLang="ja-JP" sz="3600" dirty="0" smtClean="0"/>
          </a:p>
          <a:p>
            <a:r>
              <a:rPr lang="ja-JP" altLang="en-US" sz="3600" dirty="0" smtClean="0"/>
              <a:t>１１．文化祭で一般参加の人を対象に血圧</a:t>
            </a:r>
            <a:endParaRPr lang="en-US" altLang="ja-JP" sz="3600" dirty="0" smtClean="0"/>
          </a:p>
          <a:p>
            <a:r>
              <a:rPr lang="ja-JP" altLang="en-US" sz="3600" dirty="0"/>
              <a:t>　</a:t>
            </a:r>
            <a:r>
              <a:rPr lang="ja-JP" altLang="en-US" sz="3600" dirty="0" smtClean="0"/>
              <a:t>　　脈拍を測定</a:t>
            </a:r>
            <a:r>
              <a:rPr lang="ja-JP" altLang="en-US" sz="3600" dirty="0"/>
              <a:t>　</a:t>
            </a:r>
            <a:r>
              <a:rPr lang="ja-JP" altLang="en-US" sz="3600" dirty="0" smtClean="0"/>
              <a:t>　　　　　</a:t>
            </a:r>
            <a:endParaRPr lang="en-US" altLang="ja-JP" sz="3600" dirty="0" smtClean="0"/>
          </a:p>
          <a:p>
            <a:endParaRPr kumimoji="1" lang="en-US" altLang="ja-JP" sz="3600" dirty="0" smtClean="0"/>
          </a:p>
          <a:p>
            <a:pPr>
              <a:buNone/>
            </a:pPr>
            <a:r>
              <a:rPr lang="ja-JP" altLang="en-US" sz="3600" dirty="0" smtClean="0"/>
              <a:t>　１２．後半臨地実習終了後生徒への</a:t>
            </a:r>
            <a:endParaRPr lang="en-US" altLang="ja-JP" sz="3600" dirty="0" smtClean="0"/>
          </a:p>
          <a:p>
            <a:pPr>
              <a:buNone/>
            </a:pPr>
            <a:r>
              <a:rPr lang="ja-JP" altLang="en-US" sz="3600" dirty="0" smtClean="0"/>
              <a:t>　　　　アンケート調査実施</a:t>
            </a:r>
            <a:endParaRPr kumimoji="1" lang="en-US" altLang="ja-JP" sz="3600" dirty="0" smtClean="0"/>
          </a:p>
          <a:p>
            <a:endParaRPr kumimoji="1" lang="ja-JP" altLang="en-US" dirty="0"/>
          </a:p>
        </p:txBody>
      </p:sp>
      <p:sp>
        <p:nvSpPr>
          <p:cNvPr id="3" name="タイトル 2"/>
          <p:cNvSpPr>
            <a:spLocks noGrp="1"/>
          </p:cNvSpPr>
          <p:nvPr>
            <p:ph type="title"/>
          </p:nvPr>
        </p:nvSpPr>
        <p:spPr>
          <a:xfrm>
            <a:off x="395536" y="0"/>
            <a:ext cx="8229600" cy="1252728"/>
          </a:xfrm>
        </p:spPr>
        <p:txBody>
          <a:bodyPr/>
          <a:lstStyle/>
          <a:p>
            <a:pPr algn="l"/>
            <a:r>
              <a:rPr lang="en-US" altLang="ja-JP" dirty="0" smtClean="0"/>
              <a:t>c</a:t>
            </a:r>
            <a:r>
              <a:rPr kumimoji="1" lang="en-US" altLang="ja-JP" dirty="0" smtClean="0"/>
              <a:t>ont.</a:t>
            </a:r>
            <a:endParaRPr kumimoji="1" lang="ja-JP" alt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3" name="図 2" descr="見学１－１.JPG"/>
          <p:cNvPicPr>
            <a:picLocks noChangeAspect="1"/>
          </p:cNvPicPr>
          <p:nvPr/>
        </p:nvPicPr>
        <p:blipFill>
          <a:blip r:embed="rId2" cstate="print"/>
          <a:stretch>
            <a:fillRect/>
          </a:stretch>
        </p:blipFill>
        <p:spPr>
          <a:xfrm>
            <a:off x="0" y="381000"/>
            <a:ext cx="9144000" cy="60960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40466" y="116632"/>
            <a:ext cx="8229600" cy="1252728"/>
          </a:xfrm>
        </p:spPr>
        <p:txBody>
          <a:bodyPr/>
          <a:lstStyle/>
          <a:p>
            <a:r>
              <a:rPr kumimoji="1" lang="ja-JP" altLang="en-US" dirty="0" smtClean="0"/>
              <a:t>中学校での出前授業資料</a:t>
            </a:r>
            <a:endParaRPr kumimoji="1" lang="ja-JP" altLang="en-US" dirty="0"/>
          </a:p>
        </p:txBody>
      </p:sp>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8052" y="1075048"/>
            <a:ext cx="8674428" cy="11565904"/>
          </a:xfrm>
          <a:prstGeom prst="rect">
            <a:avLst/>
          </a:prstGeom>
        </p:spPr>
      </p:pic>
    </p:spTree>
    <p:extLst>
      <p:ext uri="{BB962C8B-B14F-4D97-AF65-F5344CB8AC3E}">
        <p14:creationId xmlns:p14="http://schemas.microsoft.com/office/powerpoint/2010/main" val="25863838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文化祭で使用する資料を作成</a:t>
            </a:r>
            <a:endParaRPr kumimoji="1" lang="ja-JP" altLang="en-US" dirty="0"/>
          </a:p>
        </p:txBody>
      </p:sp>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2060848"/>
            <a:ext cx="8759958" cy="6569968"/>
          </a:xfrm>
          <a:prstGeom prst="rect">
            <a:avLst/>
          </a:prstGeom>
        </p:spPr>
      </p:pic>
    </p:spTree>
    <p:extLst>
      <p:ext uri="{BB962C8B-B14F-4D97-AF65-F5344CB8AC3E}">
        <p14:creationId xmlns:p14="http://schemas.microsoft.com/office/powerpoint/2010/main" val="1865636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 3" descr="DSC_0004.JPG"/>
          <p:cNvPicPr>
            <a:picLocks noGrp="1" noChangeAspect="1"/>
          </p:cNvPicPr>
          <p:nvPr>
            <p:ph idx="1"/>
          </p:nvPr>
        </p:nvPicPr>
        <p:blipFill>
          <a:blip r:embed="rId2" cstate="print"/>
          <a:stretch>
            <a:fillRect/>
          </a:stretch>
        </p:blipFill>
        <p:spPr>
          <a:xfrm>
            <a:off x="251520" y="1772816"/>
            <a:ext cx="8892480" cy="5928319"/>
          </a:xfrm>
        </p:spPr>
      </p:pic>
      <p:sp>
        <p:nvSpPr>
          <p:cNvPr id="3" name="タイトル 2"/>
          <p:cNvSpPr>
            <a:spLocks noGrp="1"/>
          </p:cNvSpPr>
          <p:nvPr>
            <p:ph type="title"/>
          </p:nvPr>
        </p:nvSpPr>
        <p:spPr/>
        <p:txBody>
          <a:bodyPr>
            <a:normAutofit fontScale="90000"/>
          </a:bodyPr>
          <a:lstStyle/>
          <a:p>
            <a:r>
              <a:rPr kumimoji="1" lang="ja-JP" altLang="en-US" dirty="0" smtClean="0"/>
              <a:t>血圧測定</a:t>
            </a:r>
            <a:r>
              <a:rPr kumimoji="1" lang="en-US" altLang="ja-JP" dirty="0" smtClean="0"/>
              <a:t/>
            </a:r>
            <a:br>
              <a:rPr kumimoji="1" lang="en-US" altLang="ja-JP" dirty="0" smtClean="0"/>
            </a:br>
            <a:r>
              <a:rPr kumimoji="1" lang="ja-JP" altLang="en-US" dirty="0" smtClean="0"/>
              <a:t>～</a:t>
            </a:r>
            <a:r>
              <a:rPr lang="ja-JP" altLang="en-US" dirty="0" smtClean="0"/>
              <a:t>文化祭～</a:t>
            </a:r>
            <a:endParaRPr kumimoji="1" lang="ja-JP" alt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ボランティア活動からの学び</a:t>
            </a:r>
            <a:r>
              <a:rPr kumimoji="1" lang="en-US" altLang="ja-JP" dirty="0" smtClean="0"/>
              <a:t/>
            </a:r>
            <a:br>
              <a:rPr kumimoji="1" lang="en-US" altLang="ja-JP" dirty="0" smtClean="0"/>
            </a:br>
            <a:r>
              <a:rPr lang="ja-JP" altLang="en-US" dirty="0"/>
              <a:t>～</a:t>
            </a:r>
            <a:r>
              <a:rPr lang="ja-JP" altLang="en-US" dirty="0" smtClean="0"/>
              <a:t>ポスターセッション</a:t>
            </a:r>
            <a:r>
              <a:rPr lang="ja-JP" altLang="en-US" sz="3100" dirty="0" smtClean="0"/>
              <a:t>文化祭</a:t>
            </a:r>
            <a:r>
              <a:rPr lang="ja-JP" altLang="en-US" dirty="0" smtClean="0"/>
              <a:t>～</a:t>
            </a:r>
            <a:endParaRPr kumimoji="1" lang="ja-JP" altLang="en-US" dirty="0"/>
          </a:p>
        </p:txBody>
      </p:sp>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9750" y="1988840"/>
            <a:ext cx="8711952" cy="5807968"/>
          </a:xfrm>
          <a:prstGeom prst="rect">
            <a:avLst/>
          </a:prstGeom>
        </p:spPr>
      </p:pic>
    </p:spTree>
    <p:extLst>
      <p:ext uri="{BB962C8B-B14F-4D97-AF65-F5344CB8AC3E}">
        <p14:creationId xmlns:p14="http://schemas.microsoft.com/office/powerpoint/2010/main" val="25364313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57200" y="274638"/>
            <a:ext cx="6779096" cy="868362"/>
          </a:xfrm>
        </p:spPr>
        <p:txBody>
          <a:bodyPr>
            <a:normAutofit/>
          </a:bodyPr>
          <a:lstStyle/>
          <a:p>
            <a:r>
              <a:rPr kumimoji="1" lang="ja-JP" altLang="en-US" dirty="0" smtClean="0"/>
              <a:t>折尾愛真学園</a:t>
            </a:r>
            <a:endParaRPr kumimoji="1" lang="ja-JP" altLang="en-US" dirty="0"/>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592" y="1412775"/>
            <a:ext cx="7164041" cy="5373031"/>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pPr>
              <a:buNone/>
            </a:pPr>
            <a:r>
              <a:rPr kumimoji="1" lang="en-US" altLang="ja-JP" dirty="0" smtClean="0"/>
              <a:t>1.</a:t>
            </a:r>
            <a:r>
              <a:rPr kumimoji="1" lang="ja-JP" altLang="en-US" dirty="0" smtClean="0"/>
              <a:t>思考力・判断力・表現力を高める。</a:t>
            </a:r>
            <a:endParaRPr kumimoji="1" lang="en-US" altLang="ja-JP" dirty="0" smtClean="0"/>
          </a:p>
          <a:p>
            <a:pPr>
              <a:buNone/>
            </a:pPr>
            <a:endParaRPr lang="en-US" altLang="ja-JP" dirty="0" smtClean="0"/>
          </a:p>
          <a:p>
            <a:pPr>
              <a:buNone/>
            </a:pPr>
            <a:endParaRPr kumimoji="1" lang="en-US" altLang="ja-JP" dirty="0" smtClean="0"/>
          </a:p>
          <a:p>
            <a:pPr>
              <a:buNone/>
            </a:pPr>
            <a:endParaRPr lang="en-US" altLang="ja-JP" dirty="0" smtClean="0"/>
          </a:p>
          <a:p>
            <a:pPr>
              <a:buNone/>
            </a:pPr>
            <a:endParaRPr kumimoji="1" lang="en-US" altLang="ja-JP" dirty="0" smtClean="0"/>
          </a:p>
          <a:p>
            <a:pPr>
              <a:buNone/>
            </a:pPr>
            <a:r>
              <a:rPr lang="ja-JP" altLang="en-US" dirty="0" smtClean="0"/>
              <a:t>２．技能を高める。</a:t>
            </a:r>
            <a:endParaRPr kumimoji="1" lang="ja-JP" altLang="en-US" dirty="0"/>
          </a:p>
        </p:txBody>
      </p:sp>
      <p:sp>
        <p:nvSpPr>
          <p:cNvPr id="2" name="タイトル 1"/>
          <p:cNvSpPr>
            <a:spLocks noGrp="1"/>
          </p:cNvSpPr>
          <p:nvPr>
            <p:ph type="title"/>
          </p:nvPr>
        </p:nvSpPr>
        <p:spPr/>
        <p:txBody>
          <a:bodyPr/>
          <a:lstStyle/>
          <a:p>
            <a:pPr algn="l"/>
            <a:r>
              <a:rPr kumimoji="1" lang="en-US" altLang="ja-JP" dirty="0" smtClean="0"/>
              <a:t>Ⅳ.</a:t>
            </a:r>
            <a:r>
              <a:rPr kumimoji="1" lang="ja-JP" altLang="en-US" dirty="0" smtClean="0"/>
              <a:t>研究内容</a:t>
            </a:r>
            <a:endParaRPr kumimoji="1" lang="ja-JP" alt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971600" y="2177480"/>
            <a:ext cx="7416824" cy="4680520"/>
          </a:xfrm>
        </p:spPr>
        <p:txBody>
          <a:bodyPr/>
          <a:lstStyle/>
          <a:p>
            <a:r>
              <a:rPr kumimoji="1" lang="ja-JP" altLang="en-US" dirty="0" smtClean="0"/>
              <a:t>１．校内実習記録・臨地実習記録</a:t>
            </a:r>
            <a:endParaRPr kumimoji="1" lang="en-US" altLang="ja-JP" dirty="0" smtClean="0"/>
          </a:p>
          <a:p>
            <a:r>
              <a:rPr lang="ja-JP" altLang="en-US" dirty="0" smtClean="0"/>
              <a:t>２．実習マナーテキスト要約</a:t>
            </a:r>
            <a:endParaRPr lang="en-US" altLang="ja-JP" dirty="0" smtClean="0"/>
          </a:p>
          <a:p>
            <a:r>
              <a:rPr kumimoji="1" lang="ja-JP" altLang="en-US" dirty="0" smtClean="0"/>
              <a:t>３．戴帽式の歴史をグループワーク後発表</a:t>
            </a:r>
            <a:endParaRPr kumimoji="1" lang="en-US" altLang="ja-JP" dirty="0" smtClean="0"/>
          </a:p>
          <a:p>
            <a:r>
              <a:rPr lang="ja-JP" altLang="en-US" dirty="0" smtClean="0"/>
              <a:t>４．ボランティア活動</a:t>
            </a:r>
            <a:endParaRPr lang="en-US" altLang="ja-JP" dirty="0" smtClean="0"/>
          </a:p>
          <a:p>
            <a:r>
              <a:rPr kumimoji="1" lang="ja-JP" altLang="en-US" dirty="0" smtClean="0"/>
              <a:t>５．学校見学会で中学生にデモンストレーション</a:t>
            </a:r>
            <a:endParaRPr kumimoji="1" lang="en-US" altLang="ja-JP" dirty="0" smtClean="0"/>
          </a:p>
          <a:p>
            <a:r>
              <a:rPr lang="ja-JP" altLang="en-US" dirty="0" smtClean="0"/>
              <a:t>６．中学校での出前授業でヴァイタルサインの測定を</a:t>
            </a:r>
            <a:endParaRPr lang="en-US" altLang="ja-JP" dirty="0" smtClean="0"/>
          </a:p>
          <a:p>
            <a:r>
              <a:rPr lang="ja-JP" altLang="en-US" dirty="0" smtClean="0"/>
              <a:t>　　デモンストレーション</a:t>
            </a:r>
            <a:endParaRPr lang="en-US" altLang="ja-JP" dirty="0" smtClean="0"/>
          </a:p>
          <a:p>
            <a:r>
              <a:rPr kumimoji="1" lang="ja-JP" altLang="en-US" dirty="0" smtClean="0"/>
              <a:t>７．臨地実習開始前に教員の血圧・脈拍測定を実施</a:t>
            </a:r>
            <a:endParaRPr kumimoji="1" lang="ja-JP" altLang="en-US" dirty="0"/>
          </a:p>
        </p:txBody>
      </p:sp>
      <p:sp>
        <p:nvSpPr>
          <p:cNvPr id="2" name="タイトル 1"/>
          <p:cNvSpPr>
            <a:spLocks noGrp="1"/>
          </p:cNvSpPr>
          <p:nvPr>
            <p:ph type="title"/>
          </p:nvPr>
        </p:nvSpPr>
        <p:spPr>
          <a:xfrm>
            <a:off x="467544" y="260648"/>
            <a:ext cx="8229600" cy="1252728"/>
          </a:xfrm>
        </p:spPr>
        <p:txBody>
          <a:bodyPr/>
          <a:lstStyle/>
          <a:p>
            <a:r>
              <a:rPr kumimoji="1" lang="en-US" altLang="ja-JP" dirty="0" smtClean="0"/>
              <a:t>Ⅴ.</a:t>
            </a:r>
            <a:r>
              <a:rPr kumimoji="1" lang="ja-JP" altLang="en-US" dirty="0" smtClean="0"/>
              <a:t>具体的な研究活動</a:t>
            </a:r>
            <a:endParaRPr kumimoji="1" lang="ja-JP" alt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 1"/>
          <p:cNvSpPr>
            <a:spLocks noGrp="1"/>
          </p:cNvSpPr>
          <p:nvPr>
            <p:ph idx="1"/>
          </p:nvPr>
        </p:nvSpPr>
        <p:spPr>
          <a:xfrm>
            <a:off x="251520" y="2060848"/>
            <a:ext cx="8424935" cy="4392488"/>
          </a:xfrm>
        </p:spPr>
        <p:txBody>
          <a:bodyPr/>
          <a:lstStyle/>
          <a:p>
            <a:r>
              <a:rPr kumimoji="1" lang="ja-JP" altLang="en-US" dirty="0" smtClean="0"/>
              <a:t>１．実習記録の課題練習・実習マナーテキストの要約・実習用</a:t>
            </a:r>
            <a:endParaRPr kumimoji="1" lang="en-US" altLang="ja-JP" dirty="0" smtClean="0"/>
          </a:p>
          <a:p>
            <a:r>
              <a:rPr lang="ja-JP" altLang="en-US" dirty="0" smtClean="0"/>
              <a:t>　　</a:t>
            </a:r>
            <a:r>
              <a:rPr kumimoji="1" lang="ja-JP" altLang="en-US" dirty="0" smtClean="0"/>
              <a:t>ポケット手帳の作成は</a:t>
            </a:r>
            <a:r>
              <a:rPr kumimoji="1" lang="en-US" altLang="ja-JP" dirty="0" smtClean="0"/>
              <a:t>,</a:t>
            </a:r>
            <a:r>
              <a:rPr kumimoji="1" lang="ja-JP" altLang="en-US" dirty="0" smtClean="0"/>
              <a:t>生徒の思考力・判断力・表現力を向</a:t>
            </a:r>
            <a:endParaRPr kumimoji="1" lang="en-US" altLang="ja-JP" dirty="0" smtClean="0"/>
          </a:p>
          <a:p>
            <a:r>
              <a:rPr lang="en-US" altLang="ja-JP" dirty="0" smtClean="0"/>
              <a:t>  </a:t>
            </a:r>
            <a:r>
              <a:rPr lang="ja-JP" altLang="en-US" dirty="0" smtClean="0"/>
              <a:t>　</a:t>
            </a:r>
            <a:r>
              <a:rPr kumimoji="1" lang="ja-JP" altLang="en-US" dirty="0" smtClean="0"/>
              <a:t>上させ自己効力感を高めることができる。</a:t>
            </a:r>
            <a:endParaRPr kumimoji="1" lang="en-US" altLang="ja-JP" dirty="0" smtClean="0"/>
          </a:p>
          <a:p>
            <a:endParaRPr lang="en-US" altLang="ja-JP" dirty="0" smtClean="0"/>
          </a:p>
          <a:p>
            <a:r>
              <a:rPr lang="ja-JP" altLang="en-US" dirty="0" smtClean="0"/>
              <a:t>２．生徒にグループ単位で発表体験をさせる過程のなかに主体</a:t>
            </a:r>
            <a:endParaRPr lang="en-US" altLang="ja-JP" dirty="0" smtClean="0"/>
          </a:p>
          <a:p>
            <a:r>
              <a:rPr lang="ja-JP" altLang="en-US" dirty="0" smtClean="0"/>
              <a:t>　　的に専門分野の基礎的・基本的な知識・技術の定着を図り</a:t>
            </a:r>
            <a:r>
              <a:rPr lang="en-US" altLang="ja-JP" dirty="0" smtClean="0"/>
              <a:t>,</a:t>
            </a:r>
          </a:p>
          <a:p>
            <a:r>
              <a:rPr lang="ja-JP" altLang="en-US" dirty="0" smtClean="0"/>
              <a:t>　　コミュニケーション能力や豊かな人間性を身に付けた人材を</a:t>
            </a:r>
            <a:endParaRPr lang="en-US" altLang="ja-JP" dirty="0" smtClean="0"/>
          </a:p>
          <a:p>
            <a:r>
              <a:rPr lang="ja-JP" altLang="en-US" dirty="0" smtClean="0"/>
              <a:t>　　育成する要素がある。</a:t>
            </a:r>
            <a:endParaRPr kumimoji="1" lang="ja-JP" altLang="en-US" dirty="0"/>
          </a:p>
        </p:txBody>
      </p:sp>
      <p:sp>
        <p:nvSpPr>
          <p:cNvPr id="3" name="タイトル 2"/>
          <p:cNvSpPr>
            <a:spLocks noGrp="1"/>
          </p:cNvSpPr>
          <p:nvPr>
            <p:ph type="title"/>
          </p:nvPr>
        </p:nvSpPr>
        <p:spPr/>
        <p:txBody>
          <a:bodyPr/>
          <a:lstStyle/>
          <a:p>
            <a:r>
              <a:rPr kumimoji="1" lang="en-US" altLang="ja-JP" dirty="0" smtClean="0"/>
              <a:t>Ⅵ.</a:t>
            </a:r>
            <a:r>
              <a:rPr kumimoji="1" lang="ja-JP" altLang="en-US" dirty="0" smtClean="0"/>
              <a:t>研究の成果</a:t>
            </a:r>
            <a:endParaRPr kumimoji="1" lang="ja-JP" alt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 1"/>
          <p:cNvSpPr>
            <a:spLocks noGrp="1"/>
          </p:cNvSpPr>
          <p:nvPr>
            <p:ph idx="1"/>
          </p:nvPr>
        </p:nvSpPr>
        <p:spPr>
          <a:xfrm>
            <a:off x="0" y="1988840"/>
            <a:ext cx="8892480" cy="4242784"/>
          </a:xfrm>
        </p:spPr>
        <p:txBody>
          <a:bodyPr>
            <a:normAutofit lnSpcReduction="10000"/>
          </a:bodyPr>
          <a:lstStyle/>
          <a:p>
            <a:endParaRPr lang="en-US" altLang="ja-JP" dirty="0" smtClean="0"/>
          </a:p>
          <a:p>
            <a:endParaRPr lang="en-US" altLang="ja-JP" dirty="0" smtClean="0"/>
          </a:p>
          <a:p>
            <a:r>
              <a:rPr lang="ja-JP" altLang="en-US" dirty="0" smtClean="0"/>
              <a:t>１．患者および指導者とのコミュニケーションを図ることに不安が</a:t>
            </a:r>
            <a:endParaRPr lang="en-US" altLang="ja-JP" dirty="0" smtClean="0"/>
          </a:p>
          <a:p>
            <a:pPr>
              <a:buNone/>
            </a:pPr>
            <a:r>
              <a:rPr lang="ja-JP" altLang="en-US" dirty="0" smtClean="0"/>
              <a:t>　　　ある。</a:t>
            </a:r>
            <a:endParaRPr lang="en-US" altLang="ja-JP" dirty="0" smtClean="0"/>
          </a:p>
          <a:p>
            <a:pPr>
              <a:buNone/>
            </a:pPr>
            <a:r>
              <a:rPr kumimoji="1" lang="ja-JP" altLang="en-US" dirty="0" smtClean="0"/>
              <a:t>　　 ・臨地実習前の不安　５８</a:t>
            </a:r>
            <a:r>
              <a:rPr kumimoji="1" lang="en-US" altLang="ja-JP" dirty="0" smtClean="0"/>
              <a:t>.</a:t>
            </a:r>
            <a:r>
              <a:rPr kumimoji="1" lang="ja-JP" altLang="en-US" dirty="0" smtClean="0"/>
              <a:t>２％</a:t>
            </a:r>
            <a:endParaRPr kumimoji="1" lang="en-US" altLang="ja-JP" dirty="0" smtClean="0"/>
          </a:p>
          <a:p>
            <a:pPr>
              <a:buNone/>
            </a:pPr>
            <a:r>
              <a:rPr lang="en-US" altLang="ja-JP" dirty="0" smtClean="0"/>
              <a:t> </a:t>
            </a:r>
            <a:r>
              <a:rPr lang="ja-JP" altLang="en-US" dirty="0" smtClean="0"/>
              <a:t>　   ・臨地実習後の不安　３７</a:t>
            </a:r>
            <a:r>
              <a:rPr lang="en-US" altLang="ja-JP" dirty="0" smtClean="0"/>
              <a:t>.</a:t>
            </a:r>
            <a:r>
              <a:rPr lang="ja-JP" altLang="en-US" dirty="0" smtClean="0"/>
              <a:t>４％</a:t>
            </a:r>
            <a:endParaRPr kumimoji="1" lang="en-US" altLang="ja-JP" dirty="0" smtClean="0"/>
          </a:p>
          <a:p>
            <a:pPr>
              <a:buNone/>
            </a:pPr>
            <a:r>
              <a:rPr lang="ja-JP" altLang="en-US" dirty="0" smtClean="0"/>
              <a:t>　　</a:t>
            </a:r>
            <a:endParaRPr lang="en-US" altLang="ja-JP" dirty="0" smtClean="0"/>
          </a:p>
          <a:p>
            <a:pPr>
              <a:buNone/>
            </a:pPr>
            <a:endParaRPr lang="en-US" altLang="ja-JP" dirty="0" smtClean="0"/>
          </a:p>
          <a:p>
            <a:pPr>
              <a:buNone/>
            </a:pPr>
            <a:r>
              <a:rPr lang="en-US" altLang="ja-JP" dirty="0" smtClean="0"/>
              <a:t>         </a:t>
            </a:r>
            <a:r>
              <a:rPr lang="ja-JP" altLang="en-US" dirty="0" smtClean="0"/>
              <a:t>実習終了後の生徒へのアンケート調査結果より</a:t>
            </a:r>
            <a:endParaRPr lang="en-US" altLang="ja-JP" dirty="0" smtClean="0"/>
          </a:p>
          <a:p>
            <a:pPr>
              <a:buNone/>
            </a:pPr>
            <a:r>
              <a:rPr kumimoji="1" lang="en-US" altLang="ja-JP" dirty="0" smtClean="0"/>
              <a:t> </a:t>
            </a:r>
            <a:r>
              <a:rPr kumimoji="1" lang="ja-JP" altLang="en-US" dirty="0" smtClean="0"/>
              <a:t>　　  </a:t>
            </a:r>
            <a:r>
              <a:rPr lang="ja-JP" altLang="en-US" dirty="0" smtClean="0"/>
              <a:t>有効回収率９８</a:t>
            </a:r>
            <a:r>
              <a:rPr lang="en-US" altLang="ja-JP" dirty="0" smtClean="0"/>
              <a:t>.</a:t>
            </a:r>
            <a:r>
              <a:rPr lang="ja-JP" altLang="en-US" dirty="0" smtClean="0"/>
              <a:t>９％</a:t>
            </a:r>
            <a:endParaRPr kumimoji="1" lang="ja-JP" altLang="en-US" dirty="0"/>
          </a:p>
        </p:txBody>
      </p:sp>
      <p:sp>
        <p:nvSpPr>
          <p:cNvPr id="3" name="タイトル 2"/>
          <p:cNvSpPr>
            <a:spLocks noGrp="1"/>
          </p:cNvSpPr>
          <p:nvPr>
            <p:ph type="title"/>
          </p:nvPr>
        </p:nvSpPr>
        <p:spPr/>
        <p:txBody>
          <a:bodyPr/>
          <a:lstStyle/>
          <a:p>
            <a:r>
              <a:rPr kumimoji="1" lang="en-US" altLang="ja-JP" dirty="0" smtClean="0"/>
              <a:t>Ⅶ.</a:t>
            </a:r>
            <a:r>
              <a:rPr kumimoji="1" lang="ja-JP" altLang="en-US" dirty="0" smtClean="0"/>
              <a:t>課題</a:t>
            </a:r>
            <a:endParaRPr kumimoji="1" lang="ja-JP" alt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 1"/>
          <p:cNvSpPr>
            <a:spLocks noGrp="1"/>
          </p:cNvSpPr>
          <p:nvPr>
            <p:ph idx="1"/>
          </p:nvPr>
        </p:nvSpPr>
        <p:spPr>
          <a:xfrm>
            <a:off x="323528" y="2420888"/>
            <a:ext cx="8496943" cy="4032448"/>
          </a:xfrm>
        </p:spPr>
        <p:txBody>
          <a:bodyPr/>
          <a:lstStyle/>
          <a:p>
            <a:r>
              <a:rPr kumimoji="1" lang="ja-JP" altLang="en-US" sz="3200" dirty="0" smtClean="0"/>
              <a:t>１．この１年間取り組んだ具体的な研究活動に</a:t>
            </a:r>
            <a:endParaRPr kumimoji="1" lang="en-US" altLang="ja-JP" sz="3200" dirty="0" smtClean="0"/>
          </a:p>
          <a:p>
            <a:r>
              <a:rPr lang="ja-JP" altLang="en-US" sz="3200" dirty="0" smtClean="0"/>
              <a:t>　  </a:t>
            </a:r>
            <a:r>
              <a:rPr kumimoji="1" lang="ja-JP" altLang="en-US" sz="3200" dirty="0" smtClean="0"/>
              <a:t>基づいて継続して指導に取り組む。</a:t>
            </a:r>
            <a:endParaRPr kumimoji="1" lang="en-US" altLang="ja-JP" sz="3200" dirty="0" smtClean="0"/>
          </a:p>
          <a:p>
            <a:endParaRPr lang="en-US" altLang="ja-JP" dirty="0" smtClean="0"/>
          </a:p>
          <a:p>
            <a:endParaRPr kumimoji="1" lang="en-US" altLang="ja-JP" sz="3200" dirty="0" smtClean="0"/>
          </a:p>
          <a:p>
            <a:r>
              <a:rPr kumimoji="1" lang="ja-JP" altLang="en-US" sz="3200" dirty="0" smtClean="0"/>
              <a:t>２．科目の指導方法の規準化に取り組む。</a:t>
            </a:r>
            <a:endParaRPr kumimoji="1" lang="ja-JP" altLang="en-US" sz="3200" dirty="0"/>
          </a:p>
        </p:txBody>
      </p:sp>
      <p:sp>
        <p:nvSpPr>
          <p:cNvPr id="3" name="タイトル 2"/>
          <p:cNvSpPr>
            <a:spLocks noGrp="1"/>
          </p:cNvSpPr>
          <p:nvPr>
            <p:ph type="title"/>
          </p:nvPr>
        </p:nvSpPr>
        <p:spPr/>
        <p:txBody>
          <a:bodyPr/>
          <a:lstStyle/>
          <a:p>
            <a:r>
              <a:rPr lang="en-US" altLang="ja-JP" dirty="0" smtClean="0"/>
              <a:t>Ⅷ.</a:t>
            </a:r>
            <a:r>
              <a:rPr lang="ja-JP" altLang="en-US" dirty="0" smtClean="0"/>
              <a:t>研究２年目へ向けての取り組み</a:t>
            </a:r>
            <a:endParaRPr kumimoji="1" lang="ja-JP" alt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fontScale="90000"/>
          </a:bodyPr>
          <a:lstStyle/>
          <a:p>
            <a:r>
              <a:rPr kumimoji="1" lang="ja-JP" altLang="en-US" dirty="0" smtClean="0">
                <a:solidFill>
                  <a:schemeClr val="tx1"/>
                </a:solidFill>
              </a:rPr>
              <a:t>学園聖句</a:t>
            </a:r>
            <a:r>
              <a:rPr kumimoji="1" lang="en-US" altLang="ja-JP" dirty="0" smtClean="0"/>
              <a:t/>
            </a:r>
            <a:br>
              <a:rPr kumimoji="1" lang="en-US" altLang="ja-JP" dirty="0" smtClean="0"/>
            </a:br>
            <a:r>
              <a:rPr lang="ja-JP" altLang="en-US" dirty="0" smtClean="0">
                <a:solidFill>
                  <a:schemeClr val="tx1"/>
                </a:solidFill>
              </a:rPr>
              <a:t>光の子らしく歩きなさい</a:t>
            </a:r>
            <a:r>
              <a:rPr lang="en-US" altLang="ja-JP" dirty="0" smtClean="0">
                <a:solidFill>
                  <a:schemeClr val="tx1"/>
                </a:solidFill>
              </a:rPr>
              <a:t/>
            </a:r>
            <a:br>
              <a:rPr lang="en-US" altLang="ja-JP" dirty="0" smtClean="0">
                <a:solidFill>
                  <a:schemeClr val="tx1"/>
                </a:solidFill>
              </a:rPr>
            </a:br>
            <a:endParaRPr kumimoji="1" lang="ja-JP" altLang="en-US" dirty="0">
              <a:solidFill>
                <a:schemeClr val="tx1"/>
              </a:solidFill>
            </a:endParaRPr>
          </a:p>
        </p:txBody>
      </p:sp>
      <p:sp>
        <p:nvSpPr>
          <p:cNvPr id="3" name="サブタイトル 2"/>
          <p:cNvSpPr>
            <a:spLocks noGrp="1"/>
          </p:cNvSpPr>
          <p:nvPr>
            <p:ph type="subTitle" idx="1"/>
          </p:nvPr>
        </p:nvSpPr>
        <p:spPr/>
        <p:txBody>
          <a:bodyPr>
            <a:normAutofit/>
          </a:bodyPr>
          <a:lstStyle/>
          <a:p>
            <a:r>
              <a:rPr kumimoji="1" lang="ja-JP" altLang="en-US" sz="4000" b="1" dirty="0" smtClean="0">
                <a:solidFill>
                  <a:schemeClr val="tx1"/>
                </a:solidFill>
              </a:rPr>
              <a:t>エペソ人への手紙５章８節</a:t>
            </a:r>
            <a:endParaRPr kumimoji="1" lang="ja-JP" altLang="en-US" sz="4000" b="1" dirty="0">
              <a:solidFill>
                <a:schemeClr val="tx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normAutofit lnSpcReduction="10000"/>
          </a:bodyPr>
          <a:lstStyle/>
          <a:p>
            <a:r>
              <a:rPr kumimoji="1" lang="ja-JP" altLang="en-US" b="1" dirty="0" smtClean="0"/>
              <a:t>キリスト教に基づく人格教育を行います。</a:t>
            </a:r>
            <a:endParaRPr kumimoji="1" lang="en-US" altLang="ja-JP" b="1" dirty="0" smtClean="0"/>
          </a:p>
          <a:p>
            <a:endParaRPr lang="en-US" altLang="ja-JP" b="1" dirty="0" smtClean="0"/>
          </a:p>
          <a:p>
            <a:r>
              <a:rPr lang="ja-JP" altLang="en-US" b="1" dirty="0" smtClean="0"/>
              <a:t>専門教科による職業教育を行い、有能な人材を育成します。</a:t>
            </a:r>
            <a:endParaRPr lang="en-US" altLang="ja-JP" b="1" dirty="0" smtClean="0"/>
          </a:p>
          <a:p>
            <a:endParaRPr kumimoji="1" lang="en-US" altLang="ja-JP" b="1" dirty="0" smtClean="0"/>
          </a:p>
          <a:p>
            <a:r>
              <a:rPr kumimoji="1" lang="ja-JP" altLang="en-US" b="1" dirty="0" smtClean="0"/>
              <a:t>自主独立の精神を養います。</a:t>
            </a:r>
            <a:endParaRPr kumimoji="1" lang="en-US" altLang="ja-JP" b="1" dirty="0" smtClean="0"/>
          </a:p>
          <a:p>
            <a:endParaRPr lang="en-US" altLang="ja-JP" b="1" dirty="0" smtClean="0"/>
          </a:p>
          <a:p>
            <a:r>
              <a:rPr lang="ja-JP" altLang="en-US" b="1" dirty="0" smtClean="0"/>
              <a:t>国際交流による国際理解教育を行います。</a:t>
            </a:r>
            <a:endParaRPr kumimoji="1" lang="ja-JP" altLang="en-US" b="1" dirty="0"/>
          </a:p>
        </p:txBody>
      </p:sp>
      <p:sp>
        <p:nvSpPr>
          <p:cNvPr id="2" name="タイトル 1"/>
          <p:cNvSpPr>
            <a:spLocks noGrp="1"/>
          </p:cNvSpPr>
          <p:nvPr>
            <p:ph type="title"/>
          </p:nvPr>
        </p:nvSpPr>
        <p:spPr/>
        <p:txBody>
          <a:bodyPr/>
          <a:lstStyle/>
          <a:p>
            <a:r>
              <a:rPr kumimoji="1" lang="ja-JP" altLang="en-US" dirty="0" smtClean="0"/>
              <a:t>建学の精神</a:t>
            </a:r>
            <a:endParaRPr kumimoji="1" lang="ja-JP" alt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normAutofit fontScale="92500" lnSpcReduction="20000"/>
          </a:bodyPr>
          <a:lstStyle/>
          <a:p>
            <a:pPr>
              <a:buNone/>
            </a:pPr>
            <a:r>
              <a:rPr lang="ja-JP" altLang="en-US" b="1" dirty="0" smtClean="0"/>
              <a:t>　</a:t>
            </a:r>
            <a:r>
              <a:rPr lang="ja-JP" altLang="en-US" sz="3000" b="1" dirty="0" smtClean="0"/>
              <a:t>・本校の多くの生徒たちは</a:t>
            </a:r>
            <a:r>
              <a:rPr lang="en-US" altLang="ja-JP" sz="3000" b="1" dirty="0" smtClean="0"/>
              <a:t>,</a:t>
            </a:r>
            <a:r>
              <a:rPr lang="ja-JP" altLang="en-US" sz="3000" b="1" dirty="0" smtClean="0"/>
              <a:t>臨地実習において</a:t>
            </a:r>
            <a:endParaRPr lang="en-US" altLang="ja-JP" sz="3000" b="1" dirty="0" smtClean="0"/>
          </a:p>
          <a:p>
            <a:pPr>
              <a:buNone/>
            </a:pPr>
            <a:r>
              <a:rPr lang="ja-JP" altLang="en-US" sz="3000" b="1" dirty="0" smtClean="0"/>
              <a:t>　　実習内容を言語化することに乏しい状況が</a:t>
            </a:r>
            <a:endParaRPr lang="en-US" altLang="ja-JP" sz="3000" b="1" dirty="0" smtClean="0"/>
          </a:p>
          <a:p>
            <a:pPr>
              <a:buNone/>
            </a:pPr>
            <a:r>
              <a:rPr lang="ja-JP" altLang="en-US" sz="3000" b="1" dirty="0" smtClean="0"/>
              <a:t>　　ある。</a:t>
            </a:r>
            <a:endParaRPr lang="en-US" altLang="ja-JP" sz="3000" b="1" dirty="0" smtClean="0"/>
          </a:p>
          <a:p>
            <a:pPr>
              <a:buNone/>
            </a:pPr>
            <a:r>
              <a:rPr kumimoji="1" lang="ja-JP" altLang="en-US" sz="3000" b="1" dirty="0" smtClean="0"/>
              <a:t>　・教科指導のなかで改善できることを明確に</a:t>
            </a:r>
            <a:r>
              <a:rPr kumimoji="1" lang="ja-JP" altLang="en-US" sz="3000" b="1" dirty="0" err="1" smtClean="0"/>
              <a:t>す</a:t>
            </a:r>
            <a:endParaRPr kumimoji="1" lang="en-US" altLang="ja-JP" sz="3000" b="1" dirty="0" smtClean="0"/>
          </a:p>
          <a:p>
            <a:pPr>
              <a:buNone/>
            </a:pPr>
            <a:r>
              <a:rPr lang="ja-JP" altLang="en-US" sz="3000" b="1" dirty="0" smtClean="0"/>
              <a:t>　　</a:t>
            </a:r>
            <a:r>
              <a:rPr kumimoji="1" lang="ja-JP" altLang="en-US" sz="3000" b="1" dirty="0" smtClean="0"/>
              <a:t>る。</a:t>
            </a:r>
            <a:endParaRPr kumimoji="1" lang="en-US" altLang="ja-JP" sz="3000" b="1" dirty="0" smtClean="0"/>
          </a:p>
          <a:p>
            <a:pPr>
              <a:buNone/>
            </a:pPr>
            <a:r>
              <a:rPr lang="ja-JP" altLang="en-US" sz="3000" b="1" dirty="0" smtClean="0"/>
              <a:t>　・思考力</a:t>
            </a:r>
            <a:r>
              <a:rPr lang="en-US" altLang="ja-JP" sz="3000" b="1" dirty="0" smtClean="0"/>
              <a:t>,</a:t>
            </a:r>
            <a:r>
              <a:rPr lang="ja-JP" altLang="en-US" sz="3000" b="1" dirty="0" smtClean="0"/>
              <a:t>判断力</a:t>
            </a:r>
            <a:r>
              <a:rPr lang="en-US" altLang="ja-JP" sz="3000" b="1" dirty="0" smtClean="0"/>
              <a:t>,</a:t>
            </a:r>
            <a:r>
              <a:rPr lang="ja-JP" altLang="en-US" sz="3000" b="1" dirty="0" smtClean="0"/>
              <a:t>表現力</a:t>
            </a:r>
            <a:r>
              <a:rPr lang="en-US" altLang="ja-JP" sz="3000" b="1" dirty="0" smtClean="0"/>
              <a:t>,</a:t>
            </a:r>
            <a:r>
              <a:rPr lang="ja-JP" altLang="en-US" sz="3000" b="1" dirty="0" smtClean="0"/>
              <a:t>技能を育成する指導方法の工夫改善を図りその指導方法を規準化する。</a:t>
            </a:r>
            <a:endParaRPr lang="en-US" altLang="ja-JP" sz="3000" b="1" dirty="0" smtClean="0"/>
          </a:p>
          <a:p>
            <a:pPr>
              <a:buNone/>
            </a:pPr>
            <a:endParaRPr kumimoji="1" lang="ja-JP" altLang="en-US" b="1" dirty="0"/>
          </a:p>
        </p:txBody>
      </p:sp>
      <p:sp>
        <p:nvSpPr>
          <p:cNvPr id="2" name="タイトル 1"/>
          <p:cNvSpPr>
            <a:spLocks noGrp="1"/>
          </p:cNvSpPr>
          <p:nvPr>
            <p:ph type="title"/>
          </p:nvPr>
        </p:nvSpPr>
        <p:spPr/>
        <p:txBody>
          <a:bodyPr/>
          <a:lstStyle/>
          <a:p>
            <a:pPr algn="l"/>
            <a:r>
              <a:rPr kumimoji="1" lang="en-US" altLang="ja-JP" dirty="0" smtClean="0"/>
              <a:t>Ⅰ.</a:t>
            </a:r>
            <a:r>
              <a:rPr kumimoji="1" lang="ja-JP" altLang="en-US" dirty="0" smtClean="0"/>
              <a:t>はじめに</a:t>
            </a:r>
            <a:endParaRPr kumimoji="1" lang="ja-JP" alt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normAutofit fontScale="85000" lnSpcReduction="20000"/>
          </a:bodyPr>
          <a:lstStyle/>
          <a:p>
            <a:pPr>
              <a:buNone/>
            </a:pPr>
            <a:r>
              <a:rPr lang="en-US" altLang="ja-JP" sz="3600" b="1" dirty="0" smtClean="0"/>
              <a:t>1.</a:t>
            </a:r>
            <a:r>
              <a:rPr lang="ja-JP" altLang="en-US" sz="3600" b="1" dirty="0" smtClean="0"/>
              <a:t>研究の対象</a:t>
            </a:r>
            <a:endParaRPr lang="en-US" altLang="ja-JP" sz="3600" b="1" dirty="0" smtClean="0"/>
          </a:p>
          <a:p>
            <a:pPr>
              <a:buNone/>
            </a:pPr>
            <a:r>
              <a:rPr lang="ja-JP" altLang="en-US" sz="3600" b="1" dirty="0" smtClean="0"/>
              <a:t>　看護科２年生９１名</a:t>
            </a:r>
            <a:endParaRPr lang="en-US" altLang="ja-JP" sz="3600" b="1" dirty="0" smtClean="0"/>
          </a:p>
          <a:p>
            <a:pPr>
              <a:buNone/>
            </a:pPr>
            <a:r>
              <a:rPr kumimoji="1" lang="ja-JP" altLang="en-US" sz="3600" b="1" dirty="0" smtClean="0"/>
              <a:t>　基礎看護の看護技術２単位</a:t>
            </a:r>
            <a:endParaRPr kumimoji="1" lang="en-US" altLang="ja-JP" sz="3600" b="1" dirty="0" smtClean="0"/>
          </a:p>
          <a:p>
            <a:pPr>
              <a:buNone/>
            </a:pPr>
            <a:endParaRPr lang="en-US" altLang="ja-JP" sz="3600" b="1" dirty="0" smtClean="0"/>
          </a:p>
          <a:p>
            <a:pPr>
              <a:buNone/>
            </a:pPr>
            <a:r>
              <a:rPr lang="en-US" altLang="ja-JP" sz="3600" b="1" dirty="0" smtClean="0"/>
              <a:t>2.</a:t>
            </a:r>
            <a:r>
              <a:rPr lang="ja-JP" altLang="en-US" sz="3600" b="1" dirty="0" smtClean="0"/>
              <a:t>研究期間</a:t>
            </a:r>
            <a:endParaRPr lang="en-US" altLang="ja-JP" sz="3600" b="1" dirty="0" smtClean="0"/>
          </a:p>
          <a:p>
            <a:pPr>
              <a:buNone/>
            </a:pPr>
            <a:r>
              <a:rPr lang="ja-JP" altLang="en-US" sz="3600" b="1" dirty="0" smtClean="0"/>
              <a:t>　平成２６年４月～１１月</a:t>
            </a:r>
            <a:endParaRPr lang="en-US" altLang="ja-JP" sz="3600" b="1" dirty="0" smtClean="0"/>
          </a:p>
          <a:p>
            <a:pPr>
              <a:buNone/>
            </a:pPr>
            <a:endParaRPr lang="en-US" altLang="ja-JP" b="1" dirty="0" smtClean="0"/>
          </a:p>
          <a:p>
            <a:pPr>
              <a:buNone/>
            </a:pPr>
            <a:r>
              <a:rPr lang="ja-JP" altLang="en-US" b="1" dirty="0" smtClean="0"/>
              <a:t>　　</a:t>
            </a:r>
            <a:endParaRPr lang="en-US" altLang="ja-JP" b="1" dirty="0" smtClean="0"/>
          </a:p>
          <a:p>
            <a:pPr>
              <a:buNone/>
            </a:pPr>
            <a:endParaRPr kumimoji="1" lang="en-US" altLang="ja-JP" dirty="0" smtClean="0"/>
          </a:p>
          <a:p>
            <a:endParaRPr kumimoji="1" lang="ja-JP" altLang="en-US" dirty="0"/>
          </a:p>
        </p:txBody>
      </p:sp>
      <p:sp>
        <p:nvSpPr>
          <p:cNvPr id="2" name="タイトル 1"/>
          <p:cNvSpPr>
            <a:spLocks noGrp="1"/>
          </p:cNvSpPr>
          <p:nvPr>
            <p:ph type="title"/>
          </p:nvPr>
        </p:nvSpPr>
        <p:spPr/>
        <p:txBody>
          <a:bodyPr/>
          <a:lstStyle/>
          <a:p>
            <a:pPr algn="l"/>
            <a:r>
              <a:rPr kumimoji="1" lang="en-US" altLang="ja-JP" dirty="0" smtClean="0"/>
              <a:t>Ⅱ.</a:t>
            </a:r>
            <a:r>
              <a:rPr kumimoji="1" lang="ja-JP" altLang="en-US" dirty="0" smtClean="0"/>
              <a:t>研究の方法</a:t>
            </a:r>
            <a:endParaRPr kumimoji="1" lang="ja-JP" alt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899592" y="2420888"/>
            <a:ext cx="7408333" cy="3450696"/>
          </a:xfrm>
        </p:spPr>
        <p:txBody>
          <a:bodyPr>
            <a:noAutofit/>
          </a:bodyPr>
          <a:lstStyle/>
          <a:p>
            <a:pPr>
              <a:buNone/>
            </a:pPr>
            <a:r>
              <a:rPr kumimoji="1" lang="en-US" altLang="ja-JP" sz="2800" dirty="0" smtClean="0"/>
              <a:t>1.</a:t>
            </a:r>
            <a:r>
              <a:rPr kumimoji="1" lang="ja-JP" altLang="en-US" sz="2800" dirty="0" smtClean="0"/>
              <a:t>看護科教員全員で取り組む。</a:t>
            </a:r>
            <a:endParaRPr kumimoji="1" lang="en-US" altLang="ja-JP" sz="2800" dirty="0" smtClean="0"/>
          </a:p>
          <a:p>
            <a:pPr>
              <a:buNone/>
            </a:pPr>
            <a:r>
              <a:rPr lang="en-US" altLang="ja-JP" sz="2800" dirty="0" smtClean="0"/>
              <a:t>2.</a:t>
            </a:r>
            <a:r>
              <a:rPr lang="ja-JP" altLang="en-US" sz="2800" dirty="0" smtClean="0"/>
              <a:t>看護情報活用の指導内容にパワーポイントの作成を加えた。</a:t>
            </a:r>
            <a:endParaRPr lang="en-US" altLang="ja-JP" sz="2800" dirty="0" smtClean="0"/>
          </a:p>
          <a:p>
            <a:pPr>
              <a:buNone/>
            </a:pPr>
            <a:r>
              <a:rPr kumimoji="1" lang="en-US" altLang="ja-JP" sz="2800" dirty="0" smtClean="0"/>
              <a:t>3.</a:t>
            </a:r>
            <a:r>
              <a:rPr kumimoji="1" lang="ja-JP" altLang="en-US" sz="2800" dirty="0" smtClean="0"/>
              <a:t>看護技術「実習ポケット手帳」１年次の冬期</a:t>
            </a:r>
            <a:endParaRPr kumimoji="1" lang="en-US" altLang="ja-JP" sz="2800" dirty="0" smtClean="0"/>
          </a:p>
          <a:p>
            <a:pPr>
              <a:buNone/>
            </a:pPr>
            <a:r>
              <a:rPr lang="ja-JP" altLang="en-US" sz="2800" dirty="0"/>
              <a:t>　</a:t>
            </a:r>
            <a:r>
              <a:rPr kumimoji="1" lang="ja-JP" altLang="en-US" sz="2800" dirty="0" smtClean="0"/>
              <a:t>宿題。</a:t>
            </a:r>
            <a:endParaRPr kumimoji="1" lang="en-US" altLang="ja-JP" sz="2800" dirty="0" smtClean="0"/>
          </a:p>
          <a:p>
            <a:pPr>
              <a:buNone/>
            </a:pPr>
            <a:r>
              <a:rPr lang="en-US" altLang="ja-JP" sz="2800" dirty="0" smtClean="0"/>
              <a:t>4.</a:t>
            </a:r>
            <a:r>
              <a:rPr lang="ja-JP" altLang="en-US" sz="2800" dirty="0" smtClean="0"/>
              <a:t>「実習マナー」テキストを要約させた。</a:t>
            </a:r>
            <a:endParaRPr lang="en-US" altLang="ja-JP" sz="2800" dirty="0" smtClean="0"/>
          </a:p>
          <a:p>
            <a:pPr>
              <a:buNone/>
            </a:pPr>
            <a:r>
              <a:rPr kumimoji="1" lang="en-US" altLang="ja-JP" sz="2800" dirty="0" smtClean="0"/>
              <a:t>5.</a:t>
            </a:r>
            <a:r>
              <a:rPr kumimoji="1" lang="ja-JP" altLang="en-US" sz="2800" dirty="0" smtClean="0"/>
              <a:t>臨地実習用記録用紙で日常生活を基に家族を対象とした記録に取り組ませた。</a:t>
            </a:r>
            <a:endParaRPr kumimoji="1" lang="ja-JP" altLang="en-US" sz="2800" dirty="0"/>
          </a:p>
        </p:txBody>
      </p:sp>
      <p:sp>
        <p:nvSpPr>
          <p:cNvPr id="2" name="タイトル 1"/>
          <p:cNvSpPr>
            <a:spLocks noGrp="1"/>
          </p:cNvSpPr>
          <p:nvPr>
            <p:ph type="title"/>
          </p:nvPr>
        </p:nvSpPr>
        <p:spPr/>
        <p:txBody>
          <a:bodyPr>
            <a:normAutofit fontScale="90000"/>
          </a:bodyPr>
          <a:lstStyle/>
          <a:p>
            <a:pPr algn="l"/>
            <a:r>
              <a:rPr kumimoji="1" lang="en-US" altLang="ja-JP" dirty="0" smtClean="0"/>
              <a:t>Ⅲ.</a:t>
            </a:r>
            <a:r>
              <a:rPr kumimoji="1" lang="ja-JP" altLang="en-US" dirty="0" smtClean="0"/>
              <a:t>研究体制・１年間の主な取り組み</a:t>
            </a:r>
            <a:endParaRPr kumimoji="1" lang="ja-JP" alt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 3" descr="DSC_0240.JPG"/>
          <p:cNvPicPr>
            <a:picLocks noGrp="1" noChangeAspect="1"/>
          </p:cNvPicPr>
          <p:nvPr>
            <p:ph idx="1"/>
          </p:nvPr>
        </p:nvPicPr>
        <p:blipFill>
          <a:blip r:embed="rId2" cstate="print"/>
          <a:stretch>
            <a:fillRect/>
          </a:stretch>
        </p:blipFill>
        <p:spPr>
          <a:xfrm>
            <a:off x="0" y="1556792"/>
            <a:ext cx="9143999" cy="12191997"/>
          </a:xfrm>
        </p:spPr>
      </p:pic>
      <p:sp>
        <p:nvSpPr>
          <p:cNvPr id="3" name="タイトル 2"/>
          <p:cNvSpPr>
            <a:spLocks noGrp="1"/>
          </p:cNvSpPr>
          <p:nvPr>
            <p:ph type="title"/>
          </p:nvPr>
        </p:nvSpPr>
        <p:spPr/>
        <p:txBody>
          <a:bodyPr>
            <a:normAutofit fontScale="90000"/>
          </a:bodyPr>
          <a:lstStyle/>
          <a:p>
            <a:r>
              <a:rPr kumimoji="1" lang="ja-JP" altLang="en-US" dirty="0" smtClean="0"/>
              <a:t>実習マナー　</a:t>
            </a:r>
            <a:r>
              <a:rPr kumimoji="1" lang="en-US" altLang="ja-JP" dirty="0" smtClean="0"/>
              <a:t/>
            </a:r>
            <a:br>
              <a:rPr kumimoji="1" lang="en-US" altLang="ja-JP" dirty="0" smtClean="0"/>
            </a:br>
            <a:r>
              <a:rPr kumimoji="1" lang="ja-JP" altLang="en-US" dirty="0" smtClean="0"/>
              <a:t>　野崎真奈美他　　　　　　　医学書院</a:t>
            </a:r>
            <a:endParaRPr kumimoji="1" lang="ja-JP" alt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看護情報科学の授業</a:t>
            </a:r>
            <a:r>
              <a:rPr kumimoji="1" lang="en-US" altLang="ja-JP" dirty="0" smtClean="0"/>
              <a:t/>
            </a:r>
            <a:br>
              <a:rPr kumimoji="1" lang="en-US" altLang="ja-JP" dirty="0" smtClean="0"/>
            </a:br>
            <a:r>
              <a:rPr kumimoji="1" lang="ja-JP" altLang="en-US" dirty="0" smtClean="0"/>
              <a:t>～パワーポイント作成～</a:t>
            </a:r>
            <a:endParaRPr kumimoji="1" lang="ja-JP" altLang="en-US" dirty="0"/>
          </a:p>
        </p:txBody>
      </p:sp>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1888714"/>
            <a:ext cx="8699709" cy="6499393"/>
          </a:xfrm>
          <a:prstGeom prst="rect">
            <a:avLst/>
          </a:prstGeom>
        </p:spPr>
      </p:pic>
    </p:spTree>
    <p:extLst>
      <p:ext uri="{BB962C8B-B14F-4D97-AF65-F5344CB8AC3E}">
        <p14:creationId xmlns:p14="http://schemas.microsoft.com/office/powerpoint/2010/main" val="140118055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ウェーブ">
  <a:themeElements>
    <a:clrScheme name="ウェーブ">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ウェーブ">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ウェーブ">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Waveform</Template>
  <TotalTime>1139</TotalTime>
  <Words>356</Words>
  <Application>Microsoft Office PowerPoint</Application>
  <PresentationFormat>画面に合わせる (4:3)</PresentationFormat>
  <Paragraphs>109</Paragraphs>
  <Slides>24</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24</vt:i4>
      </vt:variant>
    </vt:vector>
  </HeadingPairs>
  <TitlesOfParts>
    <vt:vector size="30" baseType="lpstr">
      <vt:lpstr>HGP明朝E</vt:lpstr>
      <vt:lpstr>ＭＳ Ｐゴシック</vt:lpstr>
      <vt:lpstr>Calibri</vt:lpstr>
      <vt:lpstr>Candara</vt:lpstr>
      <vt:lpstr>Symbol</vt:lpstr>
      <vt:lpstr>ウェーブ</vt:lpstr>
      <vt:lpstr>基礎看護の授業を通して思考力,判断力,表現力,技能を育成する指導方法の工夫改善についての研究</vt:lpstr>
      <vt:lpstr>折尾愛真学園</vt:lpstr>
      <vt:lpstr>学園聖句 光の子らしく歩きなさい </vt:lpstr>
      <vt:lpstr>建学の精神</vt:lpstr>
      <vt:lpstr>Ⅰ.はじめに</vt:lpstr>
      <vt:lpstr>Ⅱ.研究の方法</vt:lpstr>
      <vt:lpstr>Ⅲ.研究体制・１年間の主な取り組み</vt:lpstr>
      <vt:lpstr>実習マナー　 　野崎真奈美他　　　　　　　医学書院</vt:lpstr>
      <vt:lpstr>看護情報科学の授業 ～パワーポイント作成～</vt:lpstr>
      <vt:lpstr>PowerPoint プレゼンテーション</vt:lpstr>
      <vt:lpstr>臨地実習記録</vt:lpstr>
      <vt:lpstr>文化祭の準備</vt:lpstr>
      <vt:lpstr> cont. </vt:lpstr>
      <vt:lpstr>cont.</vt:lpstr>
      <vt:lpstr>PowerPoint プレゼンテーション</vt:lpstr>
      <vt:lpstr>中学校での出前授業資料</vt:lpstr>
      <vt:lpstr>文化祭で使用する資料を作成</vt:lpstr>
      <vt:lpstr>血圧測定 ～文化祭～</vt:lpstr>
      <vt:lpstr>ボランティア活動からの学び ～ポスターセッション文化祭～</vt:lpstr>
      <vt:lpstr>Ⅳ.研究内容</vt:lpstr>
      <vt:lpstr>Ⅴ.具体的な研究活動</vt:lpstr>
      <vt:lpstr>Ⅵ.研究の成果</vt:lpstr>
      <vt:lpstr>Ⅶ.課題</vt:lpstr>
      <vt:lpstr>Ⅷ.研究２年目へ向けての取り組み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FJ-USER</dc:creator>
  <cp:lastModifiedBy>kango orio</cp:lastModifiedBy>
  <cp:revision>96</cp:revision>
  <cp:lastPrinted>2015-01-19T03:52:27Z</cp:lastPrinted>
  <dcterms:created xsi:type="dcterms:W3CDTF">2015-01-12T13:22:00Z</dcterms:created>
  <dcterms:modified xsi:type="dcterms:W3CDTF">2015-02-02T01:03:23Z</dcterms:modified>
</cp:coreProperties>
</file>