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46"/>
  </p:notesMasterIdLst>
  <p:handoutMasterIdLst>
    <p:handoutMasterId r:id="rId47"/>
  </p:handoutMasterIdLst>
  <p:sldIdLst>
    <p:sldId id="256" r:id="rId2"/>
    <p:sldId id="261" r:id="rId3"/>
    <p:sldId id="258" r:id="rId4"/>
    <p:sldId id="259" r:id="rId5"/>
    <p:sldId id="262" r:id="rId6"/>
    <p:sldId id="346" r:id="rId7"/>
    <p:sldId id="263" r:id="rId8"/>
    <p:sldId id="345" r:id="rId9"/>
    <p:sldId id="347" r:id="rId10"/>
    <p:sldId id="417" r:id="rId11"/>
    <p:sldId id="384" r:id="rId12"/>
    <p:sldId id="377" r:id="rId13"/>
    <p:sldId id="385" r:id="rId14"/>
    <p:sldId id="387" r:id="rId15"/>
    <p:sldId id="359" r:id="rId16"/>
    <p:sldId id="428" r:id="rId17"/>
    <p:sldId id="360" r:id="rId18"/>
    <p:sldId id="358" r:id="rId19"/>
    <p:sldId id="353" r:id="rId20"/>
    <p:sldId id="429" r:id="rId21"/>
    <p:sldId id="430" r:id="rId22"/>
    <p:sldId id="390" r:id="rId23"/>
    <p:sldId id="379" r:id="rId24"/>
    <p:sldId id="388" r:id="rId25"/>
    <p:sldId id="366" r:id="rId26"/>
    <p:sldId id="367" r:id="rId27"/>
    <p:sldId id="391" r:id="rId28"/>
    <p:sldId id="416" r:id="rId29"/>
    <p:sldId id="380" r:id="rId30"/>
    <p:sldId id="381" r:id="rId31"/>
    <p:sldId id="415" r:id="rId32"/>
    <p:sldId id="382" r:id="rId33"/>
    <p:sldId id="414" r:id="rId34"/>
    <p:sldId id="370" r:id="rId35"/>
    <p:sldId id="371" r:id="rId36"/>
    <p:sldId id="413" r:id="rId37"/>
    <p:sldId id="398" r:id="rId38"/>
    <p:sldId id="399" r:id="rId39"/>
    <p:sldId id="401" r:id="rId40"/>
    <p:sldId id="395" r:id="rId41"/>
    <p:sldId id="396" r:id="rId42"/>
    <p:sldId id="423" r:id="rId43"/>
    <p:sldId id="422" r:id="rId44"/>
    <p:sldId id="419" r:id="rId45"/>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61" autoAdjust="0"/>
    <p:restoredTop sz="94424" autoAdjust="0"/>
  </p:normalViewPr>
  <p:slideViewPr>
    <p:cSldViewPr>
      <p:cViewPr varScale="1">
        <p:scale>
          <a:sx n="70" d="100"/>
          <a:sy n="70" d="100"/>
        </p:scale>
        <p:origin x="1410"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G:\&#30740;&#31350;&#21521;&#27743;&#12288;&#27491;\&#30740;&#31350;&#12288;&#21521;&#27743;\&#23455;&#32722;&#21069;&#12371;&#12415;&#12421;&#12450;&#12531;&#12465;&#12540;&#12488;&#65298;.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580927384076991E-2"/>
          <c:y val="0.20462962962962963"/>
          <c:w val="0.90286351706036749"/>
          <c:h val="0.6065354330708661"/>
        </c:manualLayout>
      </c:layout>
      <c:barChart>
        <c:barDir val="col"/>
        <c:grouping val="clustered"/>
        <c:varyColors val="0"/>
        <c:ser>
          <c:idx val="0"/>
          <c:order val="0"/>
          <c:tx>
            <c:strRef>
              <c:f>グラフ入り!$A$4</c:f>
              <c:strCache>
                <c:ptCount val="1"/>
                <c:pt idx="0">
                  <c:v>５組</c:v>
                </c:pt>
              </c:strCache>
            </c:strRef>
          </c:tx>
          <c:spPr>
            <a:solidFill>
              <a:schemeClr val="accent1"/>
            </a:solidFill>
            <a:ln>
              <a:noFill/>
            </a:ln>
            <a:effectLst/>
          </c:spPr>
          <c:invertIfNegative val="0"/>
          <c:dLbls>
            <c:spPr>
              <a:noFill/>
              <a:ln>
                <a:noFill/>
              </a:ln>
              <a:effectLst/>
            </c:spPr>
            <c:txPr>
              <a:bodyPr rot="0" vert="horz"/>
              <a:lstStyle/>
              <a:p>
                <a:pPr>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グラフ入り!$B$3:$D$3</c:f>
              <c:strCache>
                <c:ptCount val="3"/>
                <c:pt idx="0">
                  <c:v>した</c:v>
                </c:pt>
                <c:pt idx="1">
                  <c:v>しなかった</c:v>
                </c:pt>
                <c:pt idx="2">
                  <c:v>わからない（欠席含む）</c:v>
                </c:pt>
              </c:strCache>
            </c:strRef>
          </c:cat>
          <c:val>
            <c:numRef>
              <c:f>グラフ入り!$B$4:$D$4</c:f>
              <c:numCache>
                <c:formatCode>General</c:formatCode>
                <c:ptCount val="3"/>
                <c:pt idx="0">
                  <c:v>38</c:v>
                </c:pt>
                <c:pt idx="1">
                  <c:v>0</c:v>
                </c:pt>
                <c:pt idx="2">
                  <c:v>3</c:v>
                </c:pt>
              </c:numCache>
            </c:numRef>
          </c:val>
        </c:ser>
        <c:ser>
          <c:idx val="1"/>
          <c:order val="1"/>
          <c:tx>
            <c:strRef>
              <c:f>グラフ入り!$A$5</c:f>
              <c:strCache>
                <c:ptCount val="1"/>
                <c:pt idx="0">
                  <c:v>６組</c:v>
                </c:pt>
              </c:strCache>
            </c:strRef>
          </c:tx>
          <c:spPr>
            <a:solidFill>
              <a:schemeClr val="accent2"/>
            </a:solidFill>
            <a:ln>
              <a:noFill/>
            </a:ln>
            <a:effectLst/>
          </c:spPr>
          <c:invertIfNegative val="0"/>
          <c:dLbls>
            <c:spPr>
              <a:noFill/>
              <a:ln>
                <a:noFill/>
              </a:ln>
              <a:effectLst/>
            </c:spPr>
            <c:txPr>
              <a:bodyPr rot="0" vert="horz"/>
              <a:lstStyle/>
              <a:p>
                <a:pPr>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グラフ入り!$B$3:$D$3</c:f>
              <c:strCache>
                <c:ptCount val="3"/>
                <c:pt idx="0">
                  <c:v>した</c:v>
                </c:pt>
                <c:pt idx="1">
                  <c:v>しなかった</c:v>
                </c:pt>
                <c:pt idx="2">
                  <c:v>わからない（欠席含む）</c:v>
                </c:pt>
              </c:strCache>
            </c:strRef>
          </c:cat>
          <c:val>
            <c:numRef>
              <c:f>グラフ入り!$B$5:$D$5</c:f>
              <c:numCache>
                <c:formatCode>General</c:formatCode>
                <c:ptCount val="3"/>
                <c:pt idx="0">
                  <c:v>38</c:v>
                </c:pt>
                <c:pt idx="1">
                  <c:v>5</c:v>
                </c:pt>
                <c:pt idx="2">
                  <c:v>2</c:v>
                </c:pt>
              </c:numCache>
            </c:numRef>
          </c:val>
        </c:ser>
        <c:ser>
          <c:idx val="2"/>
          <c:order val="2"/>
          <c:tx>
            <c:strRef>
              <c:f>グラフ入り!$A$6</c:f>
              <c:strCache>
                <c:ptCount val="1"/>
                <c:pt idx="0">
                  <c:v>計</c:v>
                </c:pt>
              </c:strCache>
            </c:strRef>
          </c:tx>
          <c:spPr>
            <a:solidFill>
              <a:schemeClr val="accent3"/>
            </a:solidFill>
            <a:ln>
              <a:noFill/>
            </a:ln>
            <a:effectLst/>
          </c:spPr>
          <c:invertIfNegative val="0"/>
          <c:dLbls>
            <c:spPr>
              <a:noFill/>
              <a:ln>
                <a:noFill/>
              </a:ln>
              <a:effectLst/>
            </c:spPr>
            <c:txPr>
              <a:bodyPr rot="0" vert="horz"/>
              <a:lstStyle/>
              <a:p>
                <a:pPr>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グラフ入り!$B$3:$D$3</c:f>
              <c:strCache>
                <c:ptCount val="3"/>
                <c:pt idx="0">
                  <c:v>した</c:v>
                </c:pt>
                <c:pt idx="1">
                  <c:v>しなかった</c:v>
                </c:pt>
                <c:pt idx="2">
                  <c:v>わからない（欠席含む）</c:v>
                </c:pt>
              </c:strCache>
            </c:strRef>
          </c:cat>
          <c:val>
            <c:numRef>
              <c:f>グラフ入り!$B$6:$D$6</c:f>
              <c:numCache>
                <c:formatCode>General</c:formatCode>
                <c:ptCount val="3"/>
                <c:pt idx="0">
                  <c:v>76</c:v>
                </c:pt>
                <c:pt idx="1">
                  <c:v>5</c:v>
                </c:pt>
                <c:pt idx="2">
                  <c:v>5</c:v>
                </c:pt>
              </c:numCache>
            </c:numRef>
          </c:val>
        </c:ser>
        <c:dLbls>
          <c:showLegendKey val="0"/>
          <c:showVal val="0"/>
          <c:showCatName val="0"/>
          <c:showSerName val="0"/>
          <c:showPercent val="0"/>
          <c:showBubbleSize val="0"/>
        </c:dLbls>
        <c:gapWidth val="219"/>
        <c:overlap val="-27"/>
        <c:axId val="223908256"/>
        <c:axId val="223909040"/>
      </c:barChart>
      <c:catAx>
        <c:axId val="223908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ja-JP"/>
          </a:p>
        </c:txPr>
        <c:crossAx val="223909040"/>
        <c:crosses val="autoZero"/>
        <c:auto val="1"/>
        <c:lblAlgn val="ctr"/>
        <c:lblOffset val="100"/>
        <c:noMultiLvlLbl val="0"/>
      </c:catAx>
      <c:valAx>
        <c:axId val="2239090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vert="horz"/>
          <a:lstStyle/>
          <a:p>
            <a:pPr>
              <a:defRPr/>
            </a:pPr>
            <a:endParaRPr lang="ja-JP"/>
          </a:p>
        </c:txPr>
        <c:crossAx val="223908256"/>
        <c:crosses val="autoZero"/>
        <c:crossBetween val="between"/>
      </c:valAx>
      <c:spPr>
        <a:noFill/>
        <a:ln>
          <a:noFill/>
        </a:ln>
        <a:effectLst/>
      </c:spPr>
    </c:plotArea>
    <c:legend>
      <c:legendPos val="b"/>
      <c:layout>
        <c:manualLayout>
          <c:xMode val="edge"/>
          <c:yMode val="edge"/>
          <c:x val="0.31562292213473309"/>
          <c:y val="0.89409667541557303"/>
          <c:w val="0.34375415573053369"/>
          <c:h val="7.8125546806649168E-2"/>
        </c:manualLayout>
      </c:layout>
      <c:overlay val="0"/>
      <c:spPr>
        <a:noFill/>
        <a:ln>
          <a:noFill/>
        </a:ln>
        <a:effectLst/>
      </c:spPr>
      <c:txPr>
        <a:bodyPr rot="0" vert="horz"/>
        <a:lstStyle/>
        <a:p>
          <a:pPr>
            <a:defRPr/>
          </a:pPr>
          <a:endParaRPr lang="ja-JP"/>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2000"/>
      </a:pPr>
      <a:endParaRPr lang="ja-JP"/>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099676776514049"/>
          <c:y val="8.7754142046676031E-2"/>
          <c:w val="0.44726584524156704"/>
          <c:h val="0.81326758526306997"/>
        </c:manualLayout>
      </c:layout>
      <c:pieChart>
        <c:varyColors val="1"/>
        <c:ser>
          <c:idx val="0"/>
          <c:order val="0"/>
          <c:dLbls>
            <c:dLbl>
              <c:idx val="0"/>
              <c:layout>
                <c:manualLayout>
                  <c:x val="-0.1044951151939342"/>
                  <c:y val="6.3574757460456488E-2"/>
                </c:manualLayout>
              </c:layout>
              <c:showLegendKey val="0"/>
              <c:showVal val="0"/>
              <c:showCatName val="1"/>
              <c:showSerName val="0"/>
              <c:showPercent val="1"/>
              <c:showBubbleSize val="0"/>
              <c:extLst>
                <c:ext xmlns:c15="http://schemas.microsoft.com/office/drawing/2012/chart" uri="{CE6537A1-D6FC-4f65-9D91-7224C49458BB}"/>
              </c:extLst>
            </c:dLbl>
            <c:dLbl>
              <c:idx val="1"/>
              <c:layout>
                <c:manualLayout>
                  <c:x val="0.122305701370662"/>
                  <c:y val="-0.17601690513157089"/>
                </c:manualLayout>
              </c:layout>
              <c:showLegendKey val="0"/>
              <c:showVal val="0"/>
              <c:showCatName val="1"/>
              <c:showSerName val="0"/>
              <c:showPercent val="1"/>
              <c:showBubbleSize val="0"/>
              <c:extLst>
                <c:ext xmlns:c15="http://schemas.microsoft.com/office/drawing/2012/chart" uri="{CE6537A1-D6FC-4f65-9D91-7224C49458BB}">
                  <c15:layout>
                    <c:manualLayout>
                      <c:w val="0.12351086322543016"/>
                      <c:h val="0.16882506551644369"/>
                    </c:manualLayout>
                  </c15:layout>
                </c:ext>
              </c:extLst>
            </c:dLbl>
            <c:dLbl>
              <c:idx val="2"/>
              <c:layout>
                <c:manualLayout>
                  <c:x val="6.1057038009137692E-2"/>
                  <c:y val="5.4848216832528232E-2"/>
                </c:manualLayout>
              </c:layout>
              <c:showLegendKey val="0"/>
              <c:showVal val="0"/>
              <c:showCatName val="1"/>
              <c:showSerName val="0"/>
              <c:showPercent val="1"/>
              <c:showBubbleSize val="0"/>
              <c:extLst>
                <c:ext xmlns:c15="http://schemas.microsoft.com/office/drawing/2012/chart" uri="{CE6537A1-D6FC-4f65-9D91-7224C49458BB}"/>
              </c:extLst>
            </c:dLbl>
            <c:spPr>
              <a:noFill/>
              <a:ln>
                <a:noFill/>
              </a:ln>
              <a:effectLst/>
            </c:spPr>
            <c:txPr>
              <a:bodyPr/>
              <a:lstStyle/>
              <a:p>
                <a:pPr>
                  <a:defRPr sz="2000" b="1"/>
                </a:pPr>
                <a:endParaRPr lang="ja-JP"/>
              </a:p>
            </c:txPr>
            <c:showLegendKey val="0"/>
            <c:showVal val="0"/>
            <c:showCatName val="1"/>
            <c:showSerName val="0"/>
            <c:showPercent val="1"/>
            <c:showBubbleSize val="0"/>
            <c:showLeaderLines val="1"/>
            <c:extLst>
              <c:ext xmlns:c15="http://schemas.microsoft.com/office/drawing/2012/chart" uri="{CE6537A1-D6FC-4f65-9D91-7224C49458BB}"/>
            </c:extLst>
          </c:dLbls>
          <c:cat>
            <c:strRef>
              <c:f>入力用!$A$38:$C$38</c:f>
              <c:strCache>
                <c:ptCount val="3"/>
                <c:pt idx="0">
                  <c:v>あった</c:v>
                </c:pt>
                <c:pt idx="1">
                  <c:v>なかった</c:v>
                </c:pt>
                <c:pt idx="2">
                  <c:v>わからない</c:v>
                </c:pt>
              </c:strCache>
            </c:strRef>
          </c:cat>
          <c:val>
            <c:numRef>
              <c:f>入力用!$A$39:$C$39</c:f>
              <c:numCache>
                <c:formatCode>General</c:formatCode>
                <c:ptCount val="3"/>
                <c:pt idx="0">
                  <c:v>29</c:v>
                </c:pt>
                <c:pt idx="1">
                  <c:v>51</c:v>
                </c:pt>
                <c:pt idx="2">
                  <c:v>7</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spPr>
    <a:ln w="34925">
      <a:solidFill>
        <a:schemeClr val="bg1">
          <a:lumMod val="50000"/>
        </a:schemeClr>
      </a:solid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Lbls>
            <c:dLbl>
              <c:idx val="0"/>
              <c:layout>
                <c:manualLayout>
                  <c:x val="-0.17658865558471859"/>
                  <c:y val="-0.13087866604300566"/>
                </c:manualLayout>
              </c:layout>
              <c:showLegendKey val="0"/>
              <c:showVal val="0"/>
              <c:showCatName val="1"/>
              <c:showSerName val="0"/>
              <c:showPercent val="1"/>
              <c:showBubbleSize val="0"/>
              <c:extLst>
                <c:ext xmlns:c15="http://schemas.microsoft.com/office/drawing/2012/chart" uri="{CE6537A1-D6FC-4f65-9D91-7224C49458BB}"/>
              </c:extLst>
            </c:dLbl>
            <c:dLbl>
              <c:idx val="1"/>
              <c:layout>
                <c:manualLayout>
                  <c:x val="5.0591462525517647E-2"/>
                  <c:y val="-0.10504548976648727"/>
                </c:manualLayout>
              </c:layout>
              <c:showLegendKey val="0"/>
              <c:showVal val="0"/>
              <c:showCatName val="1"/>
              <c:showSerName val="0"/>
              <c:showPercent val="1"/>
              <c:showBubbleSize val="0"/>
              <c:extLst>
                <c:ext xmlns:c15="http://schemas.microsoft.com/office/drawing/2012/chart" uri="{CE6537A1-D6FC-4f65-9D91-7224C49458BB}"/>
              </c:extLst>
            </c:dLbl>
            <c:dLbl>
              <c:idx val="2"/>
              <c:layout>
                <c:manualLayout>
                  <c:x val="0.18467726256440167"/>
                  <c:y val="-1.308826430971707E-2"/>
                </c:manualLayout>
              </c:layout>
              <c:showLegendKey val="0"/>
              <c:showVal val="0"/>
              <c:showCatName val="1"/>
              <c:showSerName val="0"/>
              <c:showPercent val="1"/>
              <c:showBubbleSize val="0"/>
              <c:extLst>
                <c:ext xmlns:c15="http://schemas.microsoft.com/office/drawing/2012/chart" uri="{CE6537A1-D6FC-4f65-9D91-7224C49458BB}"/>
              </c:extLst>
            </c:dLbl>
            <c:spPr>
              <a:noFill/>
              <a:ln>
                <a:noFill/>
              </a:ln>
              <a:effectLst/>
            </c:spPr>
            <c:txPr>
              <a:bodyPr/>
              <a:lstStyle/>
              <a:p>
                <a:pPr>
                  <a:defRPr sz="2400"/>
                </a:pPr>
                <a:endParaRPr lang="ja-JP"/>
              </a:p>
            </c:txPr>
            <c:showLegendKey val="0"/>
            <c:showVal val="0"/>
            <c:showCatName val="1"/>
            <c:showSerName val="0"/>
            <c:showPercent val="1"/>
            <c:showBubbleSize val="0"/>
            <c:showLeaderLines val="1"/>
            <c:extLst>
              <c:ext xmlns:c15="http://schemas.microsoft.com/office/drawing/2012/chart" uri="{CE6537A1-D6FC-4f65-9D91-7224C49458BB}"/>
            </c:extLst>
          </c:dLbls>
          <c:cat>
            <c:strRef>
              <c:f>入力用!$A$33:$C$33</c:f>
              <c:strCache>
                <c:ptCount val="3"/>
                <c:pt idx="0">
                  <c:v>あった</c:v>
                </c:pt>
                <c:pt idx="1">
                  <c:v>なかった</c:v>
                </c:pt>
                <c:pt idx="2">
                  <c:v>わからない</c:v>
                </c:pt>
              </c:strCache>
            </c:strRef>
          </c:cat>
          <c:val>
            <c:numRef>
              <c:f>入力用!$A$34:$C$34</c:f>
              <c:numCache>
                <c:formatCode>General</c:formatCode>
                <c:ptCount val="3"/>
                <c:pt idx="0">
                  <c:v>50</c:v>
                </c:pt>
                <c:pt idx="1">
                  <c:v>3</c:v>
                </c:pt>
                <c:pt idx="2">
                  <c:v>34</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spPr>
    <a:ln w="34925">
      <a:solidFill>
        <a:schemeClr val="bg1">
          <a:lumMod val="50000"/>
        </a:schemeClr>
      </a:solidFill>
    </a:ln>
  </c:sp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5373" y="0"/>
            <a:ext cx="2918831" cy="495029"/>
          </a:xfrm>
          <a:prstGeom prst="rect">
            <a:avLst/>
          </a:prstGeom>
        </p:spPr>
        <p:txBody>
          <a:bodyPr vert="horz" lIns="91440" tIns="45720" rIns="91440" bIns="45720" rtlCol="0"/>
          <a:lstStyle>
            <a:lvl1pPr algn="r">
              <a:defRPr sz="1200"/>
            </a:lvl1pPr>
          </a:lstStyle>
          <a:p>
            <a:fld id="{5D33387E-04E1-4F80-8F5B-FDBCAEE26A6D}" type="datetimeFigureOut">
              <a:rPr kumimoji="1" lang="ja-JP" altLang="en-US" smtClean="0"/>
              <a:t>2016/1/15</a:t>
            </a:fld>
            <a:endParaRPr kumimoji="1" lang="ja-JP" altLang="en-US"/>
          </a:p>
        </p:txBody>
      </p:sp>
      <p:sp>
        <p:nvSpPr>
          <p:cNvPr id="4" name="フッター プレースホルダー 3"/>
          <p:cNvSpPr>
            <a:spLocks noGrp="1"/>
          </p:cNvSpPr>
          <p:nvPr>
            <p:ph type="ftr" sz="quarter" idx="2"/>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373" y="9371286"/>
            <a:ext cx="2918831" cy="495028"/>
          </a:xfrm>
          <a:prstGeom prst="rect">
            <a:avLst/>
          </a:prstGeom>
        </p:spPr>
        <p:txBody>
          <a:bodyPr vert="horz" lIns="91440" tIns="45720" rIns="91440" bIns="45720" rtlCol="0" anchor="b"/>
          <a:lstStyle>
            <a:lvl1pPr algn="r">
              <a:defRPr sz="1200"/>
            </a:lvl1pPr>
          </a:lstStyle>
          <a:p>
            <a:fld id="{96424ED5-6623-408A-92D6-A39DDFC5A924}" type="slidenum">
              <a:rPr kumimoji="1" lang="ja-JP" altLang="en-US" smtClean="0"/>
              <a:t>‹#›</a:t>
            </a:fld>
            <a:endParaRPr kumimoji="1" lang="ja-JP" altLang="en-US"/>
          </a:p>
        </p:txBody>
      </p:sp>
    </p:spTree>
    <p:extLst>
      <p:ext uri="{BB962C8B-B14F-4D97-AF65-F5344CB8AC3E}">
        <p14:creationId xmlns:p14="http://schemas.microsoft.com/office/powerpoint/2010/main" val="13247260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2788B2B4-041F-4AEC-B857-148DD8A42290}" type="datetimeFigureOut">
              <a:rPr kumimoji="1" lang="ja-JP" altLang="en-US" smtClean="0"/>
              <a:pPr/>
              <a:t>2016/1/15</a:t>
            </a:fld>
            <a:endParaRPr kumimoji="1" lang="ja-JP" altLang="en-US"/>
          </a:p>
        </p:txBody>
      </p:sp>
      <p:sp>
        <p:nvSpPr>
          <p:cNvPr id="4" name="スライド イメージ プレースホルダ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73577" y="4686499"/>
            <a:ext cx="5388610" cy="4439841"/>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0727F6B1-9D84-462D-B4EB-8668C291A66A}" type="slidenum">
              <a:rPr kumimoji="1" lang="ja-JP" altLang="en-US" smtClean="0"/>
              <a:pPr/>
              <a:t>‹#›</a:t>
            </a:fld>
            <a:endParaRPr kumimoji="1" lang="ja-JP" altLang="en-US"/>
          </a:p>
        </p:txBody>
      </p:sp>
    </p:spTree>
    <p:extLst>
      <p:ext uri="{BB962C8B-B14F-4D97-AF65-F5344CB8AC3E}">
        <p14:creationId xmlns:p14="http://schemas.microsoft.com/office/powerpoint/2010/main" val="400824838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E3AA8D0D-CB75-429B-8EAB-9E0090B2978F}" type="datetimeFigureOut">
              <a:rPr kumimoji="1" lang="ja-JP" altLang="en-US" smtClean="0"/>
              <a:pPr/>
              <a:t>2016/1/15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00738D3-961E-4A48-9141-980D45760355}" type="slidenum">
              <a:rPr kumimoji="1" lang="ja-JP" altLang="en-US" smtClean="0"/>
              <a:pPr/>
              <a:t>‹#›</a:t>
            </a:fld>
            <a:endParaRPr kumimoji="1" lang="ja-JP" altLang="en-US"/>
          </a:p>
        </p:txBody>
      </p:sp>
    </p:spTree>
    <p:extLst>
      <p:ext uri="{BB962C8B-B14F-4D97-AF65-F5344CB8AC3E}">
        <p14:creationId xmlns:p14="http://schemas.microsoft.com/office/powerpoint/2010/main" val="5776126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3AA8D0D-CB75-429B-8EAB-9E0090B2978F}" type="datetimeFigureOut">
              <a:rPr kumimoji="1" lang="ja-JP" altLang="en-US" smtClean="0"/>
              <a:pPr/>
              <a:t>2016/1/15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00738D3-961E-4A48-9141-980D45760355}" type="slidenum">
              <a:rPr kumimoji="1" lang="ja-JP" altLang="en-US" smtClean="0"/>
              <a:pPr/>
              <a:t>‹#›</a:t>
            </a:fld>
            <a:endParaRPr kumimoji="1" lang="ja-JP" altLang="en-US"/>
          </a:p>
        </p:txBody>
      </p:sp>
    </p:spTree>
    <p:extLst>
      <p:ext uri="{BB962C8B-B14F-4D97-AF65-F5344CB8AC3E}">
        <p14:creationId xmlns:p14="http://schemas.microsoft.com/office/powerpoint/2010/main" val="55334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3AA8D0D-CB75-429B-8EAB-9E0090B2978F}" type="datetimeFigureOut">
              <a:rPr kumimoji="1" lang="ja-JP" altLang="en-US" smtClean="0"/>
              <a:pPr/>
              <a:t>2016/1/15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00738D3-961E-4A48-9141-980D45760355}" type="slidenum">
              <a:rPr kumimoji="1" lang="ja-JP" altLang="en-US" smtClean="0"/>
              <a:pPr/>
              <a:t>‹#›</a:t>
            </a:fld>
            <a:endParaRPr kumimoji="1" lang="ja-JP" altLang="en-US"/>
          </a:p>
        </p:txBody>
      </p:sp>
    </p:spTree>
    <p:extLst>
      <p:ext uri="{BB962C8B-B14F-4D97-AF65-F5344CB8AC3E}">
        <p14:creationId xmlns:p14="http://schemas.microsoft.com/office/powerpoint/2010/main" val="443673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ー 1"/>
          <p:cNvSpPr>
            <a:spLocks noGrp="1"/>
          </p:cNvSpPr>
          <p:nvPr>
            <p:ph/>
          </p:nvPr>
        </p:nvSpPr>
        <p:spPr>
          <a:xfrm>
            <a:off x="457200" y="274638"/>
            <a:ext cx="8229600" cy="585152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日付プレースホルダー 2"/>
          <p:cNvSpPr>
            <a:spLocks noGrp="1"/>
          </p:cNvSpPr>
          <p:nvPr>
            <p:ph type="dt" sz="half" idx="10"/>
          </p:nvPr>
        </p:nvSpPr>
        <p:spPr>
          <a:xfrm>
            <a:off x="457200" y="6245225"/>
            <a:ext cx="2133600" cy="476250"/>
          </a:xfrm>
        </p:spPr>
        <p:txBody>
          <a:bodyPr/>
          <a:lstStyle>
            <a:lvl1pPr>
              <a:defRPr/>
            </a:lvl1pPr>
          </a:lstStyle>
          <a:p>
            <a:endParaRPr lang="en-US" altLang="ja-JP"/>
          </a:p>
        </p:txBody>
      </p:sp>
      <p:sp>
        <p:nvSpPr>
          <p:cNvPr id="4" name="フッター プレースホルダー 3"/>
          <p:cNvSpPr>
            <a:spLocks noGrp="1"/>
          </p:cNvSpPr>
          <p:nvPr>
            <p:ph type="ftr" sz="quarter" idx="11"/>
          </p:nvPr>
        </p:nvSpPr>
        <p:spPr>
          <a:xfrm>
            <a:off x="3124200" y="6245225"/>
            <a:ext cx="2895600" cy="476250"/>
          </a:xfrm>
        </p:spPr>
        <p:txBody>
          <a:bodyPr/>
          <a:lstStyle>
            <a:lvl1pPr>
              <a:defRPr/>
            </a:lvl1pPr>
          </a:lstStyle>
          <a:p>
            <a:endParaRPr lang="en-US" altLang="ja-JP"/>
          </a:p>
        </p:txBody>
      </p:sp>
      <p:sp>
        <p:nvSpPr>
          <p:cNvPr id="5" name="スライド番号プレースホルダー 4"/>
          <p:cNvSpPr>
            <a:spLocks noGrp="1"/>
          </p:cNvSpPr>
          <p:nvPr>
            <p:ph type="sldNum" sz="quarter" idx="12"/>
          </p:nvPr>
        </p:nvSpPr>
        <p:spPr>
          <a:xfrm>
            <a:off x="6553200" y="6245225"/>
            <a:ext cx="2133600" cy="476250"/>
          </a:xfrm>
        </p:spPr>
        <p:txBody>
          <a:bodyPr/>
          <a:lstStyle>
            <a:lvl1pPr>
              <a:defRPr/>
            </a:lvl1pPr>
          </a:lstStyle>
          <a:p>
            <a:fld id="{6D49E632-0F11-42E3-9735-10E6111CD802}" type="slidenum">
              <a:rPr lang="en-US" altLang="ja-JP"/>
              <a:pPr/>
              <a:t>‹#›</a:t>
            </a:fld>
            <a:endParaRPr lang="en-US" altLang="ja-JP"/>
          </a:p>
        </p:txBody>
      </p:sp>
    </p:spTree>
    <p:extLst>
      <p:ext uri="{BB962C8B-B14F-4D97-AF65-F5344CB8AC3E}">
        <p14:creationId xmlns:p14="http://schemas.microsoft.com/office/powerpoint/2010/main" val="3383793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3AA8D0D-CB75-429B-8EAB-9E0090B2978F}" type="datetimeFigureOut">
              <a:rPr kumimoji="1" lang="ja-JP" altLang="en-US" smtClean="0"/>
              <a:pPr/>
              <a:t>2016/1/15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00738D3-961E-4A48-9141-980D45760355}" type="slidenum">
              <a:rPr kumimoji="1" lang="ja-JP" altLang="en-US" smtClean="0"/>
              <a:pPr/>
              <a:t>‹#›</a:t>
            </a:fld>
            <a:endParaRPr kumimoji="1" lang="ja-JP" altLang="en-US"/>
          </a:p>
        </p:txBody>
      </p:sp>
    </p:spTree>
    <p:extLst>
      <p:ext uri="{BB962C8B-B14F-4D97-AF65-F5344CB8AC3E}">
        <p14:creationId xmlns:p14="http://schemas.microsoft.com/office/powerpoint/2010/main" val="1662445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E3AA8D0D-CB75-429B-8EAB-9E0090B2978F}" type="datetimeFigureOut">
              <a:rPr kumimoji="1" lang="ja-JP" altLang="en-US" smtClean="0"/>
              <a:pPr/>
              <a:t>2016/1/15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00738D3-961E-4A48-9141-980D45760355}" type="slidenum">
              <a:rPr kumimoji="1" lang="ja-JP" altLang="en-US" smtClean="0"/>
              <a:pPr/>
              <a:t>‹#›</a:t>
            </a:fld>
            <a:endParaRPr kumimoji="1" lang="ja-JP" altLang="en-US"/>
          </a:p>
        </p:txBody>
      </p:sp>
    </p:spTree>
    <p:extLst>
      <p:ext uri="{BB962C8B-B14F-4D97-AF65-F5344CB8AC3E}">
        <p14:creationId xmlns:p14="http://schemas.microsoft.com/office/powerpoint/2010/main" val="3891921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E3AA8D0D-CB75-429B-8EAB-9E0090B2978F}" type="datetimeFigureOut">
              <a:rPr kumimoji="1" lang="ja-JP" altLang="en-US" smtClean="0"/>
              <a:pPr/>
              <a:t>2016/1/15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00738D3-961E-4A48-9141-980D45760355}" type="slidenum">
              <a:rPr kumimoji="1" lang="ja-JP" altLang="en-US" smtClean="0"/>
              <a:pPr/>
              <a:t>‹#›</a:t>
            </a:fld>
            <a:endParaRPr kumimoji="1" lang="ja-JP" altLang="en-US"/>
          </a:p>
        </p:txBody>
      </p:sp>
    </p:spTree>
    <p:extLst>
      <p:ext uri="{BB962C8B-B14F-4D97-AF65-F5344CB8AC3E}">
        <p14:creationId xmlns:p14="http://schemas.microsoft.com/office/powerpoint/2010/main" val="2877821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E3AA8D0D-CB75-429B-8EAB-9E0090B2978F}" type="datetimeFigureOut">
              <a:rPr kumimoji="1" lang="ja-JP" altLang="en-US" smtClean="0"/>
              <a:pPr/>
              <a:t>2016/1/15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D00738D3-961E-4A48-9141-980D45760355}" type="slidenum">
              <a:rPr kumimoji="1" lang="ja-JP" altLang="en-US" smtClean="0"/>
              <a:pPr/>
              <a:t>‹#›</a:t>
            </a:fld>
            <a:endParaRPr kumimoji="1" lang="ja-JP" altLang="en-US"/>
          </a:p>
        </p:txBody>
      </p:sp>
    </p:spTree>
    <p:extLst>
      <p:ext uri="{BB962C8B-B14F-4D97-AF65-F5344CB8AC3E}">
        <p14:creationId xmlns:p14="http://schemas.microsoft.com/office/powerpoint/2010/main" val="854947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E3AA8D0D-CB75-429B-8EAB-9E0090B2978F}" type="datetimeFigureOut">
              <a:rPr kumimoji="1" lang="ja-JP" altLang="en-US" smtClean="0"/>
              <a:pPr/>
              <a:t>2016/1/15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D00738D3-961E-4A48-9141-980D45760355}" type="slidenum">
              <a:rPr kumimoji="1" lang="ja-JP" altLang="en-US" smtClean="0"/>
              <a:pPr/>
              <a:t>‹#›</a:t>
            </a:fld>
            <a:endParaRPr kumimoji="1" lang="ja-JP" altLang="en-US"/>
          </a:p>
        </p:txBody>
      </p:sp>
    </p:spTree>
    <p:extLst>
      <p:ext uri="{BB962C8B-B14F-4D97-AF65-F5344CB8AC3E}">
        <p14:creationId xmlns:p14="http://schemas.microsoft.com/office/powerpoint/2010/main" val="1539566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E3AA8D0D-CB75-429B-8EAB-9E0090B2978F}" type="datetimeFigureOut">
              <a:rPr kumimoji="1" lang="ja-JP" altLang="en-US" smtClean="0"/>
              <a:pPr/>
              <a:t>2016/1/15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D00738D3-961E-4A48-9141-980D45760355}" type="slidenum">
              <a:rPr kumimoji="1" lang="ja-JP" altLang="en-US" smtClean="0"/>
              <a:pPr/>
              <a:t>‹#›</a:t>
            </a:fld>
            <a:endParaRPr kumimoji="1" lang="ja-JP" altLang="en-US"/>
          </a:p>
        </p:txBody>
      </p:sp>
    </p:spTree>
    <p:extLst>
      <p:ext uri="{BB962C8B-B14F-4D97-AF65-F5344CB8AC3E}">
        <p14:creationId xmlns:p14="http://schemas.microsoft.com/office/powerpoint/2010/main" val="17813881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E3AA8D0D-CB75-429B-8EAB-9E0090B2978F}" type="datetimeFigureOut">
              <a:rPr kumimoji="1" lang="ja-JP" altLang="en-US" smtClean="0"/>
              <a:pPr/>
              <a:t>2016/1/15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00738D3-961E-4A48-9141-980D45760355}" type="slidenum">
              <a:rPr kumimoji="1" lang="ja-JP" altLang="en-US" smtClean="0"/>
              <a:pPr/>
              <a:t>‹#›</a:t>
            </a:fld>
            <a:endParaRPr kumimoji="1" lang="ja-JP" altLang="en-US"/>
          </a:p>
        </p:txBody>
      </p:sp>
    </p:spTree>
    <p:extLst>
      <p:ext uri="{BB962C8B-B14F-4D97-AF65-F5344CB8AC3E}">
        <p14:creationId xmlns:p14="http://schemas.microsoft.com/office/powerpoint/2010/main" val="4110531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E3AA8D0D-CB75-429B-8EAB-9E0090B2978F}" type="datetimeFigureOut">
              <a:rPr kumimoji="1" lang="ja-JP" altLang="en-US" smtClean="0"/>
              <a:pPr/>
              <a:t>2016/1/15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00738D3-961E-4A48-9141-980D45760355}" type="slidenum">
              <a:rPr kumimoji="1" lang="ja-JP" altLang="en-US" smtClean="0"/>
              <a:pPr/>
              <a:t>‹#›</a:t>
            </a:fld>
            <a:endParaRPr kumimoji="1" lang="ja-JP" altLang="en-US"/>
          </a:p>
        </p:txBody>
      </p:sp>
    </p:spTree>
    <p:extLst>
      <p:ext uri="{BB962C8B-B14F-4D97-AF65-F5344CB8AC3E}">
        <p14:creationId xmlns:p14="http://schemas.microsoft.com/office/powerpoint/2010/main" val="41756590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AA8D0D-CB75-429B-8EAB-9E0090B2978F}" type="datetimeFigureOut">
              <a:rPr kumimoji="1" lang="ja-JP" altLang="en-US" smtClean="0"/>
              <a:pPr/>
              <a:t>2016/1/15</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0738D3-961E-4A48-9141-980D45760355}" type="slidenum">
              <a:rPr kumimoji="1" lang="ja-JP" altLang="en-US" smtClean="0"/>
              <a:pPr/>
              <a:t>‹#›</a:t>
            </a:fld>
            <a:endParaRPr kumimoji="1" lang="ja-JP" altLang="en-US"/>
          </a:p>
        </p:txBody>
      </p:sp>
    </p:spTree>
    <p:extLst>
      <p:ext uri="{BB962C8B-B14F-4D97-AF65-F5344CB8AC3E}">
        <p14:creationId xmlns:p14="http://schemas.microsoft.com/office/powerpoint/2010/main" val="2801232456"/>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fontScale="90000"/>
          </a:bodyPr>
          <a:lstStyle/>
          <a:p>
            <a:r>
              <a:rPr kumimoji="1" lang="ja-JP" altLang="en-US" dirty="0" smtClean="0"/>
              <a:t>基礎看護の授業を通して思考力</a:t>
            </a:r>
            <a:r>
              <a:rPr kumimoji="1" lang="en-US" altLang="ja-JP" dirty="0" smtClean="0"/>
              <a:t>,</a:t>
            </a:r>
            <a:r>
              <a:rPr kumimoji="1" lang="ja-JP" altLang="en-US" dirty="0" smtClean="0"/>
              <a:t>判断力</a:t>
            </a:r>
            <a:r>
              <a:rPr kumimoji="1" lang="en-US" altLang="ja-JP" dirty="0" smtClean="0"/>
              <a:t>,</a:t>
            </a:r>
            <a:r>
              <a:rPr kumimoji="1" lang="ja-JP" altLang="en-US" dirty="0" smtClean="0"/>
              <a:t>表現力</a:t>
            </a:r>
            <a:r>
              <a:rPr kumimoji="1" lang="en-US" altLang="ja-JP" dirty="0" smtClean="0"/>
              <a:t>,</a:t>
            </a:r>
            <a:r>
              <a:rPr kumimoji="1" lang="ja-JP" altLang="en-US" dirty="0" smtClean="0"/>
              <a:t>技能を育成する指導方法の工夫改善についての研究</a:t>
            </a:r>
            <a:endParaRPr kumimoji="1" lang="ja-JP" altLang="en-US" dirty="0"/>
          </a:p>
        </p:txBody>
      </p:sp>
      <p:sp>
        <p:nvSpPr>
          <p:cNvPr id="4" name="サブタイトル 3"/>
          <p:cNvSpPr>
            <a:spLocks noGrp="1"/>
          </p:cNvSpPr>
          <p:nvPr>
            <p:ph type="subTitle" idx="1"/>
          </p:nvPr>
        </p:nvSpPr>
        <p:spPr/>
        <p:txBody>
          <a:bodyPr/>
          <a:lstStyle/>
          <a:p>
            <a:pPr algn="r"/>
            <a:endParaRPr kumimoji="1" lang="en-US" altLang="ja-JP" dirty="0" smtClean="0">
              <a:solidFill>
                <a:schemeClr val="tx1"/>
              </a:solidFill>
            </a:endParaRPr>
          </a:p>
          <a:p>
            <a:pPr algn="r"/>
            <a:endParaRPr lang="en-US" altLang="ja-JP" dirty="0">
              <a:solidFill>
                <a:schemeClr val="tx1"/>
              </a:solidFill>
            </a:endParaRPr>
          </a:p>
          <a:p>
            <a:pPr algn="r"/>
            <a:r>
              <a:rPr kumimoji="1" lang="ja-JP" altLang="en-US" dirty="0" smtClean="0">
                <a:solidFill>
                  <a:schemeClr val="tx1"/>
                </a:solidFill>
              </a:rPr>
              <a:t>私立折尾愛真高等学校</a:t>
            </a:r>
            <a:endParaRPr kumimoji="1" lang="ja-JP" altLang="en-US" dirty="0">
              <a:solidFill>
                <a:schemeClr val="tx1"/>
              </a:solidFill>
            </a:endParaRPr>
          </a:p>
        </p:txBody>
      </p:sp>
    </p:spTree>
    <p:extLst>
      <p:ext uri="{BB962C8B-B14F-4D97-AF65-F5344CB8AC3E}">
        <p14:creationId xmlns:p14="http://schemas.microsoft.com/office/powerpoint/2010/main" val="8972701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（１）グループ学習の原則</a:t>
            </a:r>
            <a:endParaRPr kumimoji="1" lang="ja-JP" altLang="en-US" dirty="0"/>
          </a:p>
        </p:txBody>
      </p:sp>
      <p:sp>
        <p:nvSpPr>
          <p:cNvPr id="3" name="コンテンツ プレースホルダー 2"/>
          <p:cNvSpPr>
            <a:spLocks noGrp="1"/>
          </p:cNvSpPr>
          <p:nvPr>
            <p:ph idx="1"/>
          </p:nvPr>
        </p:nvSpPr>
        <p:spPr/>
        <p:txBody>
          <a:bodyPr>
            <a:normAutofit fontScale="92500" lnSpcReduction="20000"/>
          </a:bodyPr>
          <a:lstStyle/>
          <a:p>
            <a:pPr marL="0" indent="0">
              <a:buNone/>
            </a:pPr>
            <a:r>
              <a:rPr kumimoji="1" lang="ja-JP" altLang="en-US" dirty="0" smtClean="0"/>
              <a:t>１．生徒の特性を考慮したメンバー構成をする。</a:t>
            </a:r>
            <a:endParaRPr kumimoji="1" lang="en-US" altLang="ja-JP" dirty="0" smtClean="0"/>
          </a:p>
          <a:p>
            <a:pPr marL="0" indent="0">
              <a:buNone/>
            </a:pPr>
            <a:r>
              <a:rPr lang="ja-JP" altLang="en-US" dirty="0"/>
              <a:t>２</a:t>
            </a:r>
            <a:r>
              <a:rPr lang="ja-JP" altLang="en-US" dirty="0" smtClean="0"/>
              <a:t>．宿題，課題を済ませて準備をしたうえで授業</a:t>
            </a:r>
            <a:endParaRPr lang="en-US" altLang="ja-JP" dirty="0" smtClean="0"/>
          </a:p>
          <a:p>
            <a:pPr marL="0" indent="0">
              <a:buNone/>
            </a:pPr>
            <a:r>
              <a:rPr lang="ja-JP" altLang="en-US" dirty="0"/>
              <a:t>　</a:t>
            </a:r>
            <a:r>
              <a:rPr lang="ja-JP" altLang="en-US" dirty="0" smtClean="0"/>
              <a:t>　に臨む。</a:t>
            </a:r>
            <a:endParaRPr lang="en-US" altLang="ja-JP" dirty="0" smtClean="0"/>
          </a:p>
          <a:p>
            <a:pPr marL="0" indent="0">
              <a:buNone/>
            </a:pPr>
            <a:r>
              <a:rPr kumimoji="1" lang="ja-JP" altLang="en-US" dirty="0"/>
              <a:t>３</a:t>
            </a:r>
            <a:r>
              <a:rPr kumimoji="1" lang="ja-JP" altLang="en-US" dirty="0" smtClean="0"/>
              <a:t>．メンバー同士で宿題，課題について協議し</a:t>
            </a:r>
            <a:endParaRPr kumimoji="1" lang="en-US" altLang="ja-JP" dirty="0" smtClean="0"/>
          </a:p>
          <a:p>
            <a:pPr marL="0" indent="0">
              <a:buNone/>
            </a:pPr>
            <a:r>
              <a:rPr lang="ja-JP" altLang="en-US" dirty="0"/>
              <a:t>　</a:t>
            </a:r>
            <a:r>
              <a:rPr lang="ja-JP" altLang="en-US" dirty="0" smtClean="0"/>
              <a:t>　</a:t>
            </a:r>
            <a:r>
              <a:rPr kumimoji="1" lang="ja-JP" altLang="en-US" dirty="0" smtClean="0"/>
              <a:t>毎回，自発的に発表者を決め全員の前で</a:t>
            </a:r>
            <a:endParaRPr kumimoji="1" lang="en-US" altLang="ja-JP" dirty="0" smtClean="0"/>
          </a:p>
          <a:p>
            <a:pPr marL="0" indent="0">
              <a:buNone/>
            </a:pPr>
            <a:r>
              <a:rPr kumimoji="1" lang="ja-JP" altLang="en-US" dirty="0" smtClean="0"/>
              <a:t>　　学びを発表する。</a:t>
            </a:r>
            <a:endParaRPr kumimoji="1" lang="en-US" altLang="ja-JP" dirty="0" smtClean="0"/>
          </a:p>
          <a:p>
            <a:pPr marL="0" indent="0">
              <a:buNone/>
            </a:pPr>
            <a:r>
              <a:rPr lang="ja-JP" altLang="en-US" dirty="0"/>
              <a:t>４</a:t>
            </a:r>
            <a:r>
              <a:rPr lang="ja-JP" altLang="en-US" dirty="0" smtClean="0"/>
              <a:t>．相手の意見をしっかり聞く。</a:t>
            </a:r>
            <a:endParaRPr lang="en-US" altLang="ja-JP" dirty="0" smtClean="0"/>
          </a:p>
          <a:p>
            <a:pPr marL="0" indent="0">
              <a:buNone/>
            </a:pPr>
            <a:r>
              <a:rPr kumimoji="1" lang="ja-JP" altLang="en-US" dirty="0"/>
              <a:t>５</a:t>
            </a:r>
            <a:r>
              <a:rPr kumimoji="1" lang="ja-JP" altLang="en-US" dirty="0" smtClean="0"/>
              <a:t>．全員が</a:t>
            </a:r>
            <a:r>
              <a:rPr lang="ja-JP" altLang="en-US" dirty="0"/>
              <a:t>意見</a:t>
            </a:r>
            <a:r>
              <a:rPr lang="ja-JP" altLang="en-US" dirty="0" smtClean="0"/>
              <a:t>を出す。</a:t>
            </a:r>
            <a:endParaRPr lang="en-US" altLang="ja-JP" dirty="0" smtClean="0"/>
          </a:p>
          <a:p>
            <a:pPr marL="0" indent="0">
              <a:buNone/>
            </a:pPr>
            <a:r>
              <a:rPr kumimoji="1" lang="ja-JP" altLang="en-US" dirty="0"/>
              <a:t>６</a:t>
            </a:r>
            <a:r>
              <a:rPr kumimoji="1" lang="ja-JP" altLang="en-US" dirty="0" smtClean="0"/>
              <a:t>．教員の助言・指導を受ける。</a:t>
            </a:r>
            <a:endParaRPr kumimoji="1" lang="en-US" altLang="ja-JP" dirty="0" smtClean="0"/>
          </a:p>
          <a:p>
            <a:endParaRPr kumimoji="1" lang="ja-JP" altLang="en-US" dirty="0"/>
          </a:p>
        </p:txBody>
      </p:sp>
    </p:spTree>
    <p:extLst>
      <p:ext uri="{BB962C8B-B14F-4D97-AF65-F5344CB8AC3E}">
        <p14:creationId xmlns:p14="http://schemas.microsoft.com/office/powerpoint/2010/main" val="41421004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環境整備画像.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9417" y="0"/>
            <a:ext cx="604991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16942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Scan10006"/>
          <p:cNvPicPr>
            <a:picLocks noChangeAspect="1" noChangeArrowheads="1"/>
          </p:cNvPicPr>
          <p:nvPr/>
        </p:nvPicPr>
        <p:blipFill>
          <a:blip r:embed="rId2" cstate="print">
            <a:extLst>
              <a:ext uri="{28A0092B-C50C-407E-A947-70E740481C1C}">
                <a14:useLocalDpi xmlns:a14="http://schemas.microsoft.com/office/drawing/2010/main" val="0"/>
              </a:ext>
            </a:extLst>
          </a:blip>
          <a:srcRect l="6741" t="3448" r="6741" b="12070"/>
          <a:stretch>
            <a:fillRect/>
          </a:stretch>
        </p:blipFill>
        <p:spPr bwMode="auto">
          <a:xfrm>
            <a:off x="539750" y="549275"/>
            <a:ext cx="8208963" cy="556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09107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①</a:t>
            </a:r>
            <a:r>
              <a:rPr kumimoji="1" lang="ja-JP" altLang="en-US" sz="4000" dirty="0" smtClean="0"/>
              <a:t>実習中のインシデントの体験若しくは</a:t>
            </a:r>
            <a:r>
              <a:rPr kumimoji="1" lang="en-US" altLang="ja-JP" sz="4000" dirty="0" smtClean="0"/>
              <a:t/>
            </a:r>
            <a:br>
              <a:rPr kumimoji="1" lang="en-US" altLang="ja-JP" sz="4000" dirty="0" smtClean="0"/>
            </a:br>
            <a:r>
              <a:rPr kumimoji="1" lang="ja-JP" altLang="en-US" sz="4000" dirty="0" smtClean="0"/>
              <a:t>看護師のインシデントを見る機会</a:t>
            </a:r>
            <a:endParaRPr kumimoji="1" lang="ja-JP" altLang="en-US" sz="4000"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99592" y="1700808"/>
            <a:ext cx="7661368"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09170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normAutofit fontScale="90000"/>
          </a:bodyPr>
          <a:lstStyle/>
          <a:p>
            <a:r>
              <a:rPr kumimoji="1" lang="ja-JP" altLang="en-US" sz="3600" dirty="0" smtClean="0"/>
              <a:t>②　私が考えたコミュニケーションの対応法</a:t>
            </a:r>
            <a:endParaRPr kumimoji="1" lang="ja-JP" altLang="en-US" sz="3600" dirty="0"/>
          </a:p>
        </p:txBody>
      </p:sp>
      <p:sp>
        <p:nvSpPr>
          <p:cNvPr id="2" name="コンテンツ プレースホルダー 1"/>
          <p:cNvSpPr>
            <a:spLocks noGrp="1"/>
          </p:cNvSpPr>
          <p:nvPr>
            <p:ph idx="1"/>
          </p:nvPr>
        </p:nvSpPr>
        <p:spPr/>
        <p:txBody>
          <a:bodyPr/>
          <a:lstStyle/>
          <a:p>
            <a:endParaRPr lang="en-US" altLang="ja-JP" dirty="0"/>
          </a:p>
          <a:p>
            <a:pPr marL="0" indent="0">
              <a:buNone/>
            </a:pPr>
            <a:r>
              <a:rPr lang="ja-JP" altLang="en-US" dirty="0"/>
              <a:t>　</a:t>
            </a:r>
            <a:r>
              <a:rPr lang="ja-JP" altLang="en-US" dirty="0" smtClean="0"/>
              <a:t>　・</a:t>
            </a:r>
            <a:r>
              <a:rPr kumimoji="1" lang="ja-JP" altLang="en-US" dirty="0" smtClean="0"/>
              <a:t>患者，患者の家族，病棟指導者の</a:t>
            </a:r>
            <a:endParaRPr kumimoji="1" lang="en-US" altLang="ja-JP" dirty="0" smtClean="0"/>
          </a:p>
          <a:p>
            <a:pPr marL="0" indent="0">
              <a:buNone/>
            </a:pPr>
            <a:r>
              <a:rPr lang="ja-JP" altLang="en-US" dirty="0"/>
              <a:t>　</a:t>
            </a:r>
            <a:r>
              <a:rPr lang="ja-JP" altLang="en-US" dirty="0" smtClean="0"/>
              <a:t>　　</a:t>
            </a:r>
            <a:r>
              <a:rPr kumimoji="1" lang="ja-JP" altLang="en-US" dirty="0" smtClean="0"/>
              <a:t>役割演技</a:t>
            </a:r>
            <a:endParaRPr kumimoji="1" lang="en-US" altLang="ja-JP" dirty="0" smtClean="0"/>
          </a:p>
          <a:p>
            <a:pPr marL="0" indent="0">
              <a:buNone/>
            </a:pPr>
            <a:r>
              <a:rPr lang="ja-JP" altLang="en-US" dirty="0"/>
              <a:t>　</a:t>
            </a:r>
            <a:r>
              <a:rPr lang="ja-JP" altLang="en-US" dirty="0" smtClean="0"/>
              <a:t>　</a:t>
            </a:r>
            <a:endParaRPr lang="en-US" altLang="ja-JP" dirty="0" smtClean="0"/>
          </a:p>
          <a:p>
            <a:pPr marL="0" indent="0">
              <a:buNone/>
            </a:pPr>
            <a:r>
              <a:rPr lang="ja-JP" altLang="en-US" dirty="0"/>
              <a:t>　</a:t>
            </a:r>
            <a:r>
              <a:rPr lang="ja-JP" altLang="en-US" dirty="0" smtClean="0"/>
              <a:t>　・教員が役割演技を実施</a:t>
            </a:r>
            <a:endParaRPr kumimoji="1" lang="ja-JP" altLang="en-US" dirty="0"/>
          </a:p>
        </p:txBody>
      </p:sp>
    </p:spTree>
    <p:extLst>
      <p:ext uri="{BB962C8B-B14F-4D97-AF65-F5344CB8AC3E}">
        <p14:creationId xmlns:p14="http://schemas.microsoft.com/office/powerpoint/2010/main" val="41529327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Scan10009"/>
          <p:cNvPicPr>
            <a:picLocks noGrp="1" noChangeAspect="1" noChangeArrowheads="1"/>
          </p:cNvPicPr>
          <p:nvPr>
            <p:ph/>
          </p:nvPr>
        </p:nvPicPr>
        <p:blipFill>
          <a:blip r:embed="rId2" cstate="print">
            <a:extLst>
              <a:ext uri="{28A0092B-C50C-407E-A947-70E740481C1C}">
                <a14:useLocalDpi xmlns:a14="http://schemas.microsoft.com/office/drawing/2010/main" val="0"/>
              </a:ext>
            </a:extLst>
          </a:blip>
          <a:srcRect l="10089" t="4131" r="6488" b="17279"/>
          <a:stretch>
            <a:fillRect/>
          </a:stretch>
        </p:blipFill>
        <p:spPr>
          <a:xfrm>
            <a:off x="468313" y="476250"/>
            <a:ext cx="8229600" cy="58197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3156269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332656"/>
            <a:ext cx="8229600" cy="1143000"/>
          </a:xfrm>
        </p:spPr>
        <p:txBody>
          <a:bodyPr>
            <a:normAutofit fontScale="90000"/>
          </a:bodyPr>
          <a:lstStyle/>
          <a:p>
            <a:pPr algn="l"/>
            <a:r>
              <a:rPr kumimoji="1" lang="ja-JP" altLang="en-US" sz="2800" dirty="0" smtClean="0"/>
              <a:t>例）家族と・・・</a:t>
            </a:r>
            <a:r>
              <a:rPr kumimoji="1" lang="en-US" altLang="ja-JP" sz="2800" dirty="0" smtClean="0"/>
              <a:t/>
            </a:r>
            <a:br>
              <a:rPr kumimoji="1" lang="en-US" altLang="ja-JP" sz="2800" dirty="0" smtClean="0"/>
            </a:br>
            <a:r>
              <a:rPr kumimoji="1" lang="ja-JP" altLang="en-US" sz="2800" dirty="0" smtClean="0"/>
              <a:t>　「こんにちは今日はうちのおじいちゃんの具合は</a:t>
            </a:r>
            <a:r>
              <a:rPr kumimoji="1" lang="en-US" altLang="ja-JP" sz="2800" dirty="0" smtClean="0"/>
              <a:t/>
            </a:r>
            <a:br>
              <a:rPr kumimoji="1" lang="en-US" altLang="ja-JP" sz="2800" dirty="0" smtClean="0"/>
            </a:br>
            <a:r>
              <a:rPr kumimoji="1" lang="ja-JP" altLang="en-US" sz="2800" dirty="0" smtClean="0"/>
              <a:t>　どうかしら？」と聞かれたら</a:t>
            </a:r>
            <a:endParaRPr kumimoji="1" lang="ja-JP" altLang="en-US" sz="2800" dirty="0"/>
          </a:p>
        </p:txBody>
      </p:sp>
      <p:pic>
        <p:nvPicPr>
          <p:cNvPr id="4" name="コンテンツ プレースホルダー 2"/>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22001" t="5605"/>
          <a:stretch/>
        </p:blipFill>
        <p:spPr>
          <a:xfrm>
            <a:off x="1214597" y="1600200"/>
            <a:ext cx="6714805" cy="4525963"/>
          </a:xfrm>
        </p:spPr>
      </p:pic>
    </p:spTree>
    <p:extLst>
      <p:ext uri="{BB962C8B-B14F-4D97-AF65-F5344CB8AC3E}">
        <p14:creationId xmlns:p14="http://schemas.microsoft.com/office/powerpoint/2010/main" val="35051857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Scan10010"/>
          <p:cNvPicPr>
            <a:picLocks noGrp="1" noChangeAspect="1" noChangeArrowheads="1"/>
          </p:cNvPicPr>
          <p:nvPr>
            <p:ph/>
          </p:nvPr>
        </p:nvPicPr>
        <p:blipFill>
          <a:blip r:embed="rId2" cstate="print">
            <a:extLst>
              <a:ext uri="{28A0092B-C50C-407E-A947-70E740481C1C}">
                <a14:useLocalDpi xmlns:a14="http://schemas.microsoft.com/office/drawing/2010/main" val="0"/>
              </a:ext>
            </a:extLst>
          </a:blip>
          <a:srcRect l="9019" t="7153" r="9697" b="17279"/>
          <a:stretch>
            <a:fillRect/>
          </a:stretch>
        </p:blipFill>
        <p:spPr>
          <a:xfrm>
            <a:off x="468313" y="404813"/>
            <a:ext cx="8229600" cy="58197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4258261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Scan10008"/>
          <p:cNvPicPr>
            <a:picLocks noGrp="1" noChangeAspect="1" noChangeArrowheads="1"/>
          </p:cNvPicPr>
          <p:nvPr>
            <p:ph/>
          </p:nvPr>
        </p:nvPicPr>
        <p:blipFill>
          <a:blip r:embed="rId2" cstate="print">
            <a:extLst>
              <a:ext uri="{28A0092B-C50C-407E-A947-70E740481C1C}">
                <a14:useLocalDpi xmlns:a14="http://schemas.microsoft.com/office/drawing/2010/main" val="0"/>
              </a:ext>
            </a:extLst>
          </a:blip>
          <a:srcRect l="9019" t="7153" r="9697" b="15768"/>
          <a:stretch>
            <a:fillRect/>
          </a:stretch>
        </p:blipFill>
        <p:spPr>
          <a:xfrm>
            <a:off x="457200" y="290513"/>
            <a:ext cx="8229600" cy="58197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6051861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Scan10007"/>
          <p:cNvPicPr>
            <a:picLocks noGrp="1" noChangeAspect="1" noChangeArrowheads="1"/>
          </p:cNvPicPr>
          <p:nvPr>
            <p:ph/>
          </p:nvPr>
        </p:nvPicPr>
        <p:blipFill>
          <a:blip r:embed="rId2" cstate="print">
            <a:extLst>
              <a:ext uri="{28A0092B-C50C-407E-A947-70E740481C1C}">
                <a14:useLocalDpi xmlns:a14="http://schemas.microsoft.com/office/drawing/2010/main" val="0"/>
              </a:ext>
            </a:extLst>
          </a:blip>
          <a:srcRect l="7950" t="7153" r="6488" b="15768"/>
          <a:stretch>
            <a:fillRect/>
          </a:stretch>
        </p:blipFill>
        <p:spPr>
          <a:xfrm>
            <a:off x="539750" y="333375"/>
            <a:ext cx="8229600" cy="58197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0802418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457200" y="274638"/>
            <a:ext cx="6779096" cy="868362"/>
          </a:xfrm>
        </p:spPr>
        <p:txBody>
          <a:bodyPr>
            <a:normAutofit/>
          </a:bodyPr>
          <a:lstStyle/>
          <a:p>
            <a:r>
              <a:rPr kumimoji="1" lang="ja-JP" altLang="en-US" dirty="0" smtClean="0"/>
              <a:t>折尾愛真学園</a:t>
            </a:r>
            <a:endParaRPr kumimoji="1" lang="ja-JP" altLang="en-US" dirty="0"/>
          </a:p>
        </p:txBody>
      </p:sp>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1412776"/>
            <a:ext cx="8640960" cy="648072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pPr algn="l"/>
            <a:r>
              <a:rPr kumimoji="1" lang="ja-JP" altLang="en-US" sz="2400" dirty="0" smtClean="0"/>
              <a:t>例</a:t>
            </a:r>
            <a:r>
              <a:rPr kumimoji="1" lang="ja-JP" altLang="en-US" sz="2400" smtClean="0"/>
              <a:t>）看護師さん</a:t>
            </a:r>
            <a:r>
              <a:rPr kumimoji="1" lang="ja-JP" altLang="en-US" sz="2400" dirty="0" smtClean="0"/>
              <a:t>と</a:t>
            </a:r>
            <a:r>
              <a:rPr kumimoji="1" lang="en-US" altLang="ja-JP" sz="2400" dirty="0" smtClean="0"/>
              <a:t/>
            </a:r>
            <a:br>
              <a:rPr kumimoji="1" lang="en-US" altLang="ja-JP" sz="2400" dirty="0" smtClean="0"/>
            </a:br>
            <a:r>
              <a:rPr kumimoji="1" lang="ja-JP" altLang="en-US" sz="2400" dirty="0" smtClean="0"/>
              <a:t>　「自分達で動いてね、私は何も言わないから」と言われた・・・</a:t>
            </a:r>
            <a:endParaRPr kumimoji="1" lang="ja-JP" altLang="en-US" sz="2400" dirty="0"/>
          </a:p>
        </p:txBody>
      </p:sp>
      <p:pic>
        <p:nvPicPr>
          <p:cNvPr id="4" name="コンテンツ プレースホルダー 2"/>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7125" t="2980"/>
          <a:stretch/>
        </p:blipFill>
        <p:spPr>
          <a:xfrm>
            <a:off x="1322550" y="1600200"/>
            <a:ext cx="6498899" cy="4525963"/>
          </a:xfrm>
        </p:spPr>
      </p:pic>
    </p:spTree>
    <p:extLst>
      <p:ext uri="{BB962C8B-B14F-4D97-AF65-F5344CB8AC3E}">
        <p14:creationId xmlns:p14="http://schemas.microsoft.com/office/powerpoint/2010/main" val="22817168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pPr algn="l"/>
            <a:r>
              <a:rPr kumimoji="1" lang="ja-JP" altLang="en-US" sz="2400" dirty="0" smtClean="0"/>
              <a:t>例）患者さんと</a:t>
            </a:r>
            <a:r>
              <a:rPr kumimoji="1" lang="en-US" altLang="ja-JP" sz="2400" dirty="0" smtClean="0"/>
              <a:t/>
            </a:r>
            <a:br>
              <a:rPr kumimoji="1" lang="en-US" altLang="ja-JP" sz="2400" dirty="0" smtClean="0"/>
            </a:br>
            <a:r>
              <a:rPr kumimoji="1" lang="ja-JP" altLang="en-US" sz="2400" dirty="0" smtClean="0"/>
              <a:t>　</a:t>
            </a:r>
            <a:r>
              <a:rPr lang="ja-JP" altLang="en-US" sz="2400" dirty="0" smtClean="0"/>
              <a:t>寝ている患者さん・テレビを見ている患者さん</a:t>
            </a:r>
            <a:r>
              <a:rPr kumimoji="1" lang="en-US" altLang="ja-JP" sz="2400" dirty="0" smtClean="0"/>
              <a:t/>
            </a:r>
            <a:br>
              <a:rPr kumimoji="1" lang="en-US" altLang="ja-JP" sz="2400" dirty="0" smtClean="0"/>
            </a:br>
            <a:endParaRPr kumimoji="1" lang="ja-JP" altLang="en-US" sz="2400" dirty="0"/>
          </a:p>
        </p:txBody>
      </p:sp>
      <p:pic>
        <p:nvPicPr>
          <p:cNvPr id="4" name="コンテンツ プレースホルダー 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77528" y="1600200"/>
            <a:ext cx="6788944" cy="4525963"/>
          </a:xfrm>
        </p:spPr>
      </p:pic>
    </p:spTree>
    <p:extLst>
      <p:ext uri="{BB962C8B-B14F-4D97-AF65-F5344CB8AC3E}">
        <p14:creationId xmlns:p14="http://schemas.microsoft.com/office/powerpoint/2010/main" val="2776373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②　困ったことは解決しましたか。</a:t>
            </a:r>
            <a:endParaRPr kumimoji="1" lang="ja-JP" altLang="en-US" dirty="0"/>
          </a:p>
        </p:txBody>
      </p:sp>
      <p:graphicFrame>
        <p:nvGraphicFramePr>
          <p:cNvPr id="5" name="グラフ 4"/>
          <p:cNvGraphicFramePr>
            <a:graphicFrameLocks/>
          </p:cNvGraphicFramePr>
          <p:nvPr>
            <p:extLst>
              <p:ext uri="{D42A27DB-BD31-4B8C-83A1-F6EECF244321}">
                <p14:modId xmlns:p14="http://schemas.microsoft.com/office/powerpoint/2010/main" val="2515108056"/>
              </p:ext>
            </p:extLst>
          </p:nvPr>
        </p:nvGraphicFramePr>
        <p:xfrm>
          <a:off x="611560" y="1340768"/>
          <a:ext cx="7632848" cy="511256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099952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kumimoji="1" lang="ja-JP" altLang="en-US" dirty="0" smtClean="0"/>
              <a:t>授業終了後アンケート調査結果</a:t>
            </a:r>
            <a:endParaRPr kumimoji="1" lang="ja-JP" altLang="en-US" dirty="0"/>
          </a:p>
        </p:txBody>
      </p:sp>
      <p:sp>
        <p:nvSpPr>
          <p:cNvPr id="6" name="コンテンツ プレースホルダー 5"/>
          <p:cNvSpPr>
            <a:spLocks noGrp="1"/>
          </p:cNvSpPr>
          <p:nvPr>
            <p:ph idx="1"/>
          </p:nvPr>
        </p:nvSpPr>
        <p:spPr/>
        <p:txBody>
          <a:bodyPr/>
          <a:lstStyle/>
          <a:p>
            <a:r>
              <a:rPr kumimoji="1" lang="ja-JP" altLang="en-US" dirty="0" smtClean="0"/>
              <a:t>授業で実際に出来ても実習時に本当にできるかわからない。</a:t>
            </a:r>
            <a:endParaRPr kumimoji="1" lang="en-US" altLang="ja-JP" dirty="0" smtClean="0"/>
          </a:p>
          <a:p>
            <a:r>
              <a:rPr lang="ja-JP" altLang="en-US" dirty="0"/>
              <a:t>授業だ</a:t>
            </a:r>
            <a:r>
              <a:rPr lang="ja-JP" altLang="en-US" dirty="0" smtClean="0"/>
              <a:t>と</a:t>
            </a:r>
            <a:r>
              <a:rPr lang="ja-JP" altLang="en-US" dirty="0"/>
              <a:t>冷静</a:t>
            </a:r>
            <a:r>
              <a:rPr lang="ja-JP" altLang="en-US" dirty="0" smtClean="0"/>
              <a:t>に</a:t>
            </a:r>
            <a:r>
              <a:rPr lang="ja-JP" altLang="en-US" dirty="0"/>
              <a:t>考えられる</a:t>
            </a:r>
            <a:r>
              <a:rPr lang="ja-JP" altLang="en-US" dirty="0" smtClean="0"/>
              <a:t>が実際だと冷静に考えることができないと思った。</a:t>
            </a:r>
            <a:endParaRPr lang="en-US" altLang="ja-JP" dirty="0" smtClean="0"/>
          </a:p>
          <a:p>
            <a:r>
              <a:rPr kumimoji="1" lang="ja-JP" altLang="en-US" dirty="0"/>
              <a:t>悩んでいたこと</a:t>
            </a:r>
            <a:r>
              <a:rPr kumimoji="1" lang="ja-JP" altLang="en-US" dirty="0" smtClean="0"/>
              <a:t>をイメージトレーニング</a:t>
            </a:r>
            <a:r>
              <a:rPr kumimoji="1" lang="ja-JP" altLang="en-US" dirty="0"/>
              <a:t>できた</a:t>
            </a:r>
            <a:r>
              <a:rPr kumimoji="1" lang="ja-JP" altLang="en-US" dirty="0" smtClean="0"/>
              <a:t>。</a:t>
            </a:r>
            <a:endParaRPr kumimoji="1" lang="en-US" altLang="ja-JP" dirty="0" smtClean="0"/>
          </a:p>
          <a:p>
            <a:r>
              <a:rPr lang="ja-JP" altLang="en-US" dirty="0"/>
              <a:t>先生</a:t>
            </a:r>
            <a:r>
              <a:rPr lang="ja-JP" altLang="en-US" dirty="0" smtClean="0"/>
              <a:t>と</a:t>
            </a:r>
            <a:r>
              <a:rPr lang="ja-JP" altLang="en-US" dirty="0"/>
              <a:t>生徒</a:t>
            </a:r>
            <a:r>
              <a:rPr lang="ja-JP" altLang="en-US" dirty="0" smtClean="0"/>
              <a:t>の役割演技で想像しやすかった。</a:t>
            </a:r>
            <a:endParaRPr lang="en-US" altLang="ja-JP" dirty="0" smtClean="0"/>
          </a:p>
          <a:p>
            <a:r>
              <a:rPr kumimoji="1" lang="ja-JP" altLang="en-US" dirty="0"/>
              <a:t>みんな</a:t>
            </a:r>
            <a:r>
              <a:rPr kumimoji="1" lang="ja-JP" altLang="en-US" dirty="0" smtClean="0"/>
              <a:t>のいろいろな案が勉強になった。</a:t>
            </a:r>
            <a:endParaRPr kumimoji="1" lang="ja-JP" altLang="en-US" dirty="0"/>
          </a:p>
        </p:txBody>
      </p:sp>
    </p:spTree>
    <p:extLst>
      <p:ext uri="{BB962C8B-B14F-4D97-AF65-F5344CB8AC3E}">
        <p14:creationId xmlns:p14="http://schemas.microsoft.com/office/powerpoint/2010/main" val="20364031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p:nvPr>
        </p:nvSpPr>
        <p:spPr/>
        <p:txBody>
          <a:bodyPr/>
          <a:lstStyle/>
          <a:p>
            <a:r>
              <a:rPr kumimoji="1" lang="ja-JP" altLang="en-US" dirty="0" smtClean="0"/>
              <a:t>自分一人の意見ではなく周りの意見を聞くことによってどうすれば良いコミュニケーションを取ることができるのかが分かった。</a:t>
            </a:r>
            <a:endParaRPr kumimoji="1" lang="en-US" altLang="ja-JP" dirty="0" smtClean="0"/>
          </a:p>
          <a:p>
            <a:r>
              <a:rPr lang="ja-JP" altLang="en-US" dirty="0" smtClean="0"/>
              <a:t>役割</a:t>
            </a:r>
            <a:r>
              <a:rPr lang="ja-JP" altLang="en-US" dirty="0"/>
              <a:t>演技</a:t>
            </a:r>
            <a:r>
              <a:rPr lang="ja-JP" altLang="en-US" dirty="0" smtClean="0"/>
              <a:t>が看護師さんから言われること，それに対する私たちの考えが実習と一致していてとても解り易かった。</a:t>
            </a:r>
            <a:endParaRPr lang="en-US" altLang="ja-JP" dirty="0" smtClean="0"/>
          </a:p>
          <a:p>
            <a:r>
              <a:rPr lang="ja-JP" altLang="en-US" dirty="0"/>
              <a:t>実際に困ったことを授業を通して今後どのようにして行けば良いのかということを知ることができた</a:t>
            </a:r>
            <a:r>
              <a:rPr lang="ja-JP" altLang="en-US" dirty="0" smtClean="0"/>
              <a:t>。</a:t>
            </a:r>
            <a:endParaRPr lang="en-US" altLang="ja-JP" dirty="0" smtClean="0"/>
          </a:p>
          <a:p>
            <a:r>
              <a:rPr kumimoji="1" lang="ja-JP" altLang="en-US" dirty="0"/>
              <a:t>自分</a:t>
            </a:r>
            <a:r>
              <a:rPr kumimoji="1" lang="ja-JP" altLang="en-US" dirty="0" smtClean="0"/>
              <a:t>で考えつかないような解決法を知ることができた。</a:t>
            </a:r>
            <a:endParaRPr kumimoji="1" lang="ja-JP" altLang="en-US" dirty="0"/>
          </a:p>
        </p:txBody>
      </p:sp>
    </p:spTree>
    <p:extLst>
      <p:ext uri="{BB962C8B-B14F-4D97-AF65-F5344CB8AC3E}">
        <p14:creationId xmlns:p14="http://schemas.microsoft.com/office/powerpoint/2010/main" val="30377251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実習中コミュニケーションで困ったことがありましたか。</a:t>
            </a:r>
            <a:endParaRPr kumimoji="1" lang="ja-JP" altLang="en-US"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4011" y="1556792"/>
            <a:ext cx="8775977" cy="5112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50967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困った対象は</a:t>
            </a:r>
            <a:endParaRPr kumimoji="1" lang="ja-JP" altLang="en-US"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3568" y="1340769"/>
            <a:ext cx="7833192" cy="5328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62971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②　コミュニケーションに困った対象の</a:t>
            </a:r>
            <a:r>
              <a:rPr kumimoji="1" lang="en-US" altLang="ja-JP" dirty="0" smtClean="0"/>
              <a:t/>
            </a:r>
            <a:br>
              <a:rPr kumimoji="1" lang="en-US" altLang="ja-JP" dirty="0" smtClean="0"/>
            </a:br>
            <a:r>
              <a:rPr kumimoji="1" lang="ja-JP" altLang="en-US" dirty="0" smtClean="0"/>
              <a:t>変化</a:t>
            </a:r>
            <a:endParaRPr kumimoji="1" lang="ja-JP" altLang="en-US" dirty="0"/>
          </a:p>
        </p:txBody>
      </p:sp>
      <p:sp>
        <p:nvSpPr>
          <p:cNvPr id="3" name="コンテンツ プレースホルダー 2"/>
          <p:cNvSpPr>
            <a:spLocks noGrp="1"/>
          </p:cNvSpPr>
          <p:nvPr>
            <p:ph idx="1"/>
          </p:nvPr>
        </p:nvSpPr>
        <p:spPr/>
        <p:txBody>
          <a:bodyPr>
            <a:noAutofit/>
          </a:bodyPr>
          <a:lstStyle/>
          <a:p>
            <a:r>
              <a:rPr lang="ja-JP" altLang="en-US" sz="2800" dirty="0"/>
              <a:t>実習</a:t>
            </a:r>
            <a:r>
              <a:rPr lang="ja-JP" altLang="en-US" sz="2800" dirty="0" smtClean="0"/>
              <a:t>指導者</a:t>
            </a:r>
            <a:r>
              <a:rPr lang="ja-JP" altLang="en-US" sz="2800" dirty="0"/>
              <a:t>と</a:t>
            </a:r>
            <a:r>
              <a:rPr lang="ja-JP" altLang="en-US" sz="2800" dirty="0" smtClean="0"/>
              <a:t>のコミュニケーション・・・</a:t>
            </a:r>
            <a:r>
              <a:rPr lang="en-US" altLang="ja-JP" sz="2800" dirty="0" smtClean="0"/>
              <a:t>0%</a:t>
            </a:r>
            <a:endParaRPr kumimoji="1" lang="en-US" altLang="ja-JP" sz="2800" dirty="0" smtClean="0"/>
          </a:p>
          <a:p>
            <a:pPr marL="0" indent="0">
              <a:buNone/>
            </a:pPr>
            <a:r>
              <a:rPr kumimoji="1" lang="ja-JP" altLang="en-US" sz="2800" dirty="0" smtClean="0"/>
              <a:t>　理由</a:t>
            </a:r>
            <a:endParaRPr kumimoji="1" lang="en-US" altLang="ja-JP" sz="2800" dirty="0" smtClean="0"/>
          </a:p>
          <a:p>
            <a:r>
              <a:rPr kumimoji="1" lang="ja-JP" altLang="en-US" sz="2800" b="1" dirty="0" smtClean="0"/>
              <a:t>実習前のグループ学習</a:t>
            </a:r>
            <a:r>
              <a:rPr kumimoji="1" lang="ja-JP" altLang="en-US" sz="2800" b="1" dirty="0"/>
              <a:t>に</a:t>
            </a:r>
            <a:r>
              <a:rPr kumimoji="1" lang="ja-JP" altLang="en-US" sz="2800" b="1" dirty="0" smtClean="0"/>
              <a:t>おいて患者との対応の仕方，注意点を色々な角度からみた意見</a:t>
            </a:r>
            <a:r>
              <a:rPr lang="ja-JP" altLang="en-US" sz="2800" b="1" dirty="0" smtClean="0"/>
              <a:t>が参考となった。</a:t>
            </a:r>
            <a:endParaRPr lang="en-US" altLang="ja-JP" sz="2800" b="1" dirty="0" smtClean="0"/>
          </a:p>
          <a:p>
            <a:r>
              <a:rPr kumimoji="1" lang="ja-JP" altLang="en-US" sz="2800" b="1" dirty="0"/>
              <a:t>教員</a:t>
            </a:r>
            <a:r>
              <a:rPr kumimoji="1" lang="ja-JP" altLang="en-US" sz="2800" b="1" dirty="0" smtClean="0"/>
              <a:t>の役割演技が参考となった。</a:t>
            </a:r>
            <a:endParaRPr lang="en-US" altLang="ja-JP" sz="2800" dirty="0"/>
          </a:p>
          <a:p>
            <a:endParaRPr kumimoji="1" lang="en-US" altLang="ja-JP" sz="2800" dirty="0" smtClean="0"/>
          </a:p>
          <a:p>
            <a:r>
              <a:rPr kumimoji="1" lang="en-US" altLang="ja-JP" sz="2800" dirty="0" smtClean="0"/>
              <a:t>2</a:t>
            </a:r>
            <a:r>
              <a:rPr kumimoji="1" lang="ja-JP" altLang="en-US" sz="2800" dirty="0" smtClean="0"/>
              <a:t>年次患者とのコミュニケーション・・・</a:t>
            </a:r>
            <a:r>
              <a:rPr kumimoji="1" lang="en-US" altLang="ja-JP" sz="2800" dirty="0" smtClean="0"/>
              <a:t>42.0%</a:t>
            </a:r>
            <a:endParaRPr lang="en-US" altLang="ja-JP" sz="2800" dirty="0" smtClean="0"/>
          </a:p>
          <a:p>
            <a:r>
              <a:rPr lang="en-US" altLang="ja-JP" sz="2800" dirty="0" smtClean="0"/>
              <a:t>3</a:t>
            </a:r>
            <a:r>
              <a:rPr lang="ja-JP" altLang="en-US" sz="2800" dirty="0" smtClean="0"/>
              <a:t>年次</a:t>
            </a:r>
            <a:r>
              <a:rPr lang="ja-JP" altLang="en-US" sz="2800" dirty="0"/>
              <a:t>患者と</a:t>
            </a:r>
            <a:r>
              <a:rPr lang="ja-JP" altLang="en-US" sz="2800" dirty="0" smtClean="0"/>
              <a:t>のコミュニケーション・・・</a:t>
            </a:r>
            <a:r>
              <a:rPr lang="en-US" altLang="ja-JP" sz="2800" dirty="0" smtClean="0"/>
              <a:t>71.0%</a:t>
            </a:r>
            <a:endParaRPr kumimoji="1" lang="ja-JP" altLang="en-US" sz="2800" dirty="0"/>
          </a:p>
        </p:txBody>
      </p:sp>
    </p:spTree>
    <p:extLst>
      <p:ext uri="{BB962C8B-B14F-4D97-AF65-F5344CB8AC3E}">
        <p14:creationId xmlns:p14="http://schemas.microsoft.com/office/powerpoint/2010/main" val="27951997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患者と</a:t>
            </a:r>
            <a:r>
              <a:rPr lang="ja-JP" altLang="en-US" dirty="0" smtClean="0"/>
              <a:t>の対処方法</a:t>
            </a:r>
            <a:endParaRPr kumimoji="1" lang="ja-JP" altLang="en-US" dirty="0"/>
          </a:p>
        </p:txBody>
      </p:sp>
      <p:sp>
        <p:nvSpPr>
          <p:cNvPr id="3" name="コンテンツ プレースホルダー 2"/>
          <p:cNvSpPr>
            <a:spLocks noGrp="1"/>
          </p:cNvSpPr>
          <p:nvPr>
            <p:ph idx="1"/>
          </p:nvPr>
        </p:nvSpPr>
        <p:spPr/>
        <p:txBody>
          <a:bodyPr>
            <a:normAutofit fontScale="92500"/>
          </a:bodyPr>
          <a:lstStyle/>
          <a:p>
            <a:r>
              <a:rPr kumimoji="1" lang="ja-JP" altLang="en-US" dirty="0" smtClean="0"/>
              <a:t>寝てしまった患者の援助をしながら覚醒を促した。</a:t>
            </a:r>
            <a:endParaRPr kumimoji="1" lang="en-US" altLang="ja-JP" dirty="0" smtClean="0"/>
          </a:p>
          <a:p>
            <a:r>
              <a:rPr lang="ja-JP" altLang="en-US" dirty="0" smtClean="0"/>
              <a:t>レクリエーション</a:t>
            </a:r>
            <a:r>
              <a:rPr lang="ja-JP" altLang="en-US" dirty="0"/>
              <a:t>に</a:t>
            </a:r>
            <a:r>
              <a:rPr lang="ja-JP" altLang="en-US" dirty="0" smtClean="0"/>
              <a:t>ついて説明し参加を勧めた。</a:t>
            </a:r>
            <a:endParaRPr lang="en-US" altLang="ja-JP" dirty="0" smtClean="0"/>
          </a:p>
          <a:p>
            <a:r>
              <a:rPr kumimoji="1" lang="ja-JP" altLang="en-US" dirty="0"/>
              <a:t>実習生であること</a:t>
            </a:r>
            <a:r>
              <a:rPr kumimoji="1" lang="ja-JP" altLang="en-US" dirty="0" smtClean="0"/>
              <a:t>を伝え看護師に相談した。</a:t>
            </a:r>
            <a:endParaRPr kumimoji="1" lang="en-US" altLang="ja-JP" dirty="0" smtClean="0"/>
          </a:p>
          <a:p>
            <a:r>
              <a:rPr lang="ja-JP" altLang="en-US" dirty="0" smtClean="0"/>
              <a:t>構音障害</a:t>
            </a:r>
            <a:r>
              <a:rPr lang="ja-JP" altLang="en-US" dirty="0"/>
              <a:t>の</a:t>
            </a:r>
            <a:r>
              <a:rPr lang="ja-JP" altLang="en-US" dirty="0" smtClean="0"/>
              <a:t>患者</a:t>
            </a:r>
            <a:r>
              <a:rPr lang="ja-JP" altLang="en-US" dirty="0"/>
              <a:t>と</a:t>
            </a:r>
            <a:r>
              <a:rPr lang="ja-JP" altLang="en-US" dirty="0" smtClean="0"/>
              <a:t>の対応にゆっくり話してもらう等の対処。</a:t>
            </a:r>
            <a:endParaRPr lang="en-US" altLang="ja-JP" dirty="0" smtClean="0"/>
          </a:p>
          <a:p>
            <a:r>
              <a:rPr kumimoji="1" lang="ja-JP" altLang="en-US" dirty="0"/>
              <a:t>生徒自身</a:t>
            </a:r>
            <a:r>
              <a:rPr kumimoji="1" lang="ja-JP" altLang="en-US" dirty="0" smtClean="0"/>
              <a:t>が改善に向けて対処方法を考え対処</a:t>
            </a:r>
            <a:endParaRPr kumimoji="1" lang="en-US" altLang="ja-JP" dirty="0" smtClean="0"/>
          </a:p>
          <a:p>
            <a:pPr marL="0" indent="0">
              <a:buNone/>
            </a:pPr>
            <a:r>
              <a:rPr lang="ja-JP" altLang="en-US" dirty="0" smtClean="0"/>
              <a:t>    </a:t>
            </a:r>
            <a:r>
              <a:rPr kumimoji="1" lang="ja-JP" altLang="en-US" dirty="0" smtClean="0"/>
              <a:t>している。</a:t>
            </a:r>
            <a:endParaRPr kumimoji="1" lang="ja-JP" altLang="en-US" dirty="0"/>
          </a:p>
        </p:txBody>
      </p:sp>
    </p:spTree>
    <p:extLst>
      <p:ext uri="{BB962C8B-B14F-4D97-AF65-F5344CB8AC3E}">
        <p14:creationId xmlns:p14="http://schemas.microsoft.com/office/powerpoint/2010/main" val="16263541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algn="l"/>
            <a:r>
              <a:rPr lang="ja-JP" altLang="en-US" sz="2800" dirty="0"/>
              <a:t>授業で習ったことを報告・連絡・相談の視点で実際にいかすことができました</a:t>
            </a:r>
            <a:r>
              <a:rPr lang="ja-JP" altLang="en-US" sz="2800" dirty="0" smtClean="0"/>
              <a:t>か。</a:t>
            </a:r>
            <a:endParaRPr kumimoji="1" lang="ja-JP" altLang="en-US" sz="2800" dirty="0"/>
          </a:p>
        </p:txBody>
      </p:sp>
      <p:pic>
        <p:nvPicPr>
          <p:cNvPr id="10243"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3568" y="1484784"/>
            <a:ext cx="7992888" cy="492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43535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fontScale="90000"/>
          </a:bodyPr>
          <a:lstStyle/>
          <a:p>
            <a:r>
              <a:rPr kumimoji="1" lang="ja-JP" altLang="en-US" dirty="0" smtClean="0">
                <a:solidFill>
                  <a:schemeClr val="tx1"/>
                </a:solidFill>
              </a:rPr>
              <a:t>学園聖句</a:t>
            </a:r>
            <a:r>
              <a:rPr kumimoji="1" lang="en-US" altLang="ja-JP" dirty="0" smtClean="0"/>
              <a:t/>
            </a:r>
            <a:br>
              <a:rPr kumimoji="1" lang="en-US" altLang="ja-JP" dirty="0" smtClean="0"/>
            </a:br>
            <a:r>
              <a:rPr lang="ja-JP" altLang="en-US" dirty="0" smtClean="0">
                <a:solidFill>
                  <a:schemeClr val="tx1"/>
                </a:solidFill>
              </a:rPr>
              <a:t>光の子らしく歩きなさい</a:t>
            </a:r>
            <a:r>
              <a:rPr lang="en-US" altLang="ja-JP" dirty="0" smtClean="0">
                <a:solidFill>
                  <a:schemeClr val="tx1"/>
                </a:solidFill>
              </a:rPr>
              <a:t/>
            </a:r>
            <a:br>
              <a:rPr lang="en-US" altLang="ja-JP" dirty="0" smtClean="0">
                <a:solidFill>
                  <a:schemeClr val="tx1"/>
                </a:solidFill>
              </a:rPr>
            </a:br>
            <a:endParaRPr kumimoji="1" lang="ja-JP" altLang="en-US" dirty="0">
              <a:solidFill>
                <a:schemeClr val="tx1"/>
              </a:solidFill>
            </a:endParaRPr>
          </a:p>
        </p:txBody>
      </p:sp>
      <p:sp>
        <p:nvSpPr>
          <p:cNvPr id="3" name="サブタイトル 2"/>
          <p:cNvSpPr>
            <a:spLocks noGrp="1"/>
          </p:cNvSpPr>
          <p:nvPr>
            <p:ph type="subTitle" idx="1"/>
          </p:nvPr>
        </p:nvSpPr>
        <p:spPr/>
        <p:txBody>
          <a:bodyPr>
            <a:normAutofit/>
          </a:bodyPr>
          <a:lstStyle/>
          <a:p>
            <a:r>
              <a:rPr kumimoji="1" lang="ja-JP" altLang="en-US" sz="4000" b="1" dirty="0" smtClean="0">
                <a:solidFill>
                  <a:schemeClr val="tx1"/>
                </a:solidFill>
              </a:rPr>
              <a:t>新約聖書エペソ人への手紙５章８節</a:t>
            </a:r>
            <a:endParaRPr kumimoji="1" lang="ja-JP" altLang="en-US" sz="4000" b="1" dirty="0">
              <a:solidFill>
                <a:schemeClr val="tx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8259" y="260648"/>
            <a:ext cx="8229600" cy="1143000"/>
          </a:xfrm>
        </p:spPr>
        <p:txBody>
          <a:bodyPr>
            <a:normAutofit/>
          </a:bodyPr>
          <a:lstStyle/>
          <a:p>
            <a:r>
              <a:rPr lang="ja-JP" altLang="en-US" sz="2800" dirty="0"/>
              <a:t>患者さんとのコミュニケーションで会話がつながらなくなったことがありました</a:t>
            </a:r>
            <a:r>
              <a:rPr lang="ja-JP" altLang="en-US" sz="2800" dirty="0" smtClean="0"/>
              <a:t>か。</a:t>
            </a:r>
            <a:endParaRPr kumimoji="1" lang="ja-JP" altLang="en-US" sz="2800" dirty="0"/>
          </a:p>
        </p:txBody>
      </p:sp>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1131038249"/>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497051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457200" y="274638"/>
            <a:ext cx="8229600" cy="778098"/>
          </a:xfrm>
        </p:spPr>
        <p:txBody>
          <a:bodyPr>
            <a:normAutofit/>
          </a:bodyPr>
          <a:lstStyle/>
          <a:p>
            <a:r>
              <a:rPr kumimoji="1" lang="ja-JP" altLang="en-US" sz="2800" dirty="0" smtClean="0"/>
              <a:t>どんな時に会話が繋がらなく</a:t>
            </a:r>
            <a:r>
              <a:rPr lang="ja-JP" altLang="en-US" sz="2800" dirty="0"/>
              <a:t>なりましたか。</a:t>
            </a:r>
            <a:endParaRPr kumimoji="1" lang="ja-JP" altLang="en-US" sz="2800" dirty="0"/>
          </a:p>
        </p:txBody>
      </p:sp>
      <p:sp>
        <p:nvSpPr>
          <p:cNvPr id="6" name="コンテンツ プレースホルダー 5"/>
          <p:cNvSpPr>
            <a:spLocks noGrp="1"/>
          </p:cNvSpPr>
          <p:nvPr>
            <p:ph idx="1"/>
          </p:nvPr>
        </p:nvSpPr>
        <p:spPr>
          <a:xfrm>
            <a:off x="457200" y="1052736"/>
            <a:ext cx="8229600" cy="5472608"/>
          </a:xfrm>
        </p:spPr>
        <p:txBody>
          <a:bodyPr/>
          <a:lstStyle/>
          <a:p>
            <a:r>
              <a:rPr kumimoji="1" lang="ja-JP" altLang="en-US" dirty="0" smtClean="0"/>
              <a:t>患者が何を話されているのか分からず何度聞き返しても分からなかった。</a:t>
            </a:r>
            <a:endParaRPr kumimoji="1" lang="en-US" altLang="ja-JP" dirty="0" smtClean="0"/>
          </a:p>
          <a:p>
            <a:r>
              <a:rPr lang="ja-JP" altLang="en-US" dirty="0"/>
              <a:t>寝て</a:t>
            </a:r>
            <a:r>
              <a:rPr lang="ja-JP" altLang="en-US" dirty="0" smtClean="0"/>
              <a:t>しまわれた。</a:t>
            </a:r>
            <a:endParaRPr lang="en-US" altLang="ja-JP" dirty="0" smtClean="0"/>
          </a:p>
          <a:p>
            <a:r>
              <a:rPr kumimoji="1" lang="ja-JP" altLang="en-US" dirty="0"/>
              <a:t>会話の途中</a:t>
            </a:r>
            <a:r>
              <a:rPr kumimoji="1" lang="ja-JP" altLang="en-US" dirty="0" smtClean="0"/>
              <a:t>に沈黙が続いた。</a:t>
            </a:r>
            <a:endParaRPr kumimoji="1" lang="en-US" altLang="ja-JP" dirty="0" smtClean="0"/>
          </a:p>
          <a:p>
            <a:r>
              <a:rPr lang="ja-JP" altLang="en-US" dirty="0" smtClean="0"/>
              <a:t>閉ざされた質問で終わるとき。</a:t>
            </a:r>
            <a:endParaRPr lang="en-US" altLang="ja-JP" dirty="0" smtClean="0"/>
          </a:p>
          <a:p>
            <a:r>
              <a:rPr kumimoji="1" lang="ja-JP" altLang="en-US" dirty="0"/>
              <a:t>記憶障害</a:t>
            </a:r>
            <a:r>
              <a:rPr kumimoji="1" lang="ja-JP" altLang="en-US" dirty="0" smtClean="0"/>
              <a:t>のある患者に会話の内容を忘れられた。</a:t>
            </a:r>
            <a:endParaRPr kumimoji="1" lang="en-US" altLang="ja-JP" dirty="0" smtClean="0"/>
          </a:p>
          <a:p>
            <a:r>
              <a:rPr lang="ja-JP" altLang="en-US" dirty="0"/>
              <a:t>同じ話</a:t>
            </a:r>
            <a:r>
              <a:rPr lang="ja-JP" altLang="en-US" dirty="0" smtClean="0"/>
              <a:t>の</a:t>
            </a:r>
            <a:r>
              <a:rPr lang="ja-JP" altLang="en-US" dirty="0"/>
              <a:t>繰り返しに</a:t>
            </a:r>
            <a:r>
              <a:rPr lang="ja-JP" altLang="en-US" dirty="0" smtClean="0"/>
              <a:t>なった。</a:t>
            </a:r>
            <a:endParaRPr lang="en-US" altLang="ja-JP" dirty="0" smtClean="0"/>
          </a:p>
          <a:p>
            <a:r>
              <a:rPr kumimoji="1" lang="ja-JP" altLang="en-US" dirty="0" smtClean="0"/>
              <a:t>バイタルサインの測定時。</a:t>
            </a:r>
            <a:endParaRPr kumimoji="1" lang="ja-JP" altLang="en-US" dirty="0"/>
          </a:p>
        </p:txBody>
      </p:sp>
    </p:spTree>
    <p:extLst>
      <p:ext uri="{BB962C8B-B14F-4D97-AF65-F5344CB8AC3E}">
        <p14:creationId xmlns:p14="http://schemas.microsoft.com/office/powerpoint/2010/main" val="36368385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pPr algn="l"/>
            <a:r>
              <a:rPr lang="ja-JP" altLang="en-US" sz="2800" dirty="0"/>
              <a:t>実習中、班の中で、自分以外のメンバーのコミュニケーションの様子から参考になった場面がありました</a:t>
            </a:r>
            <a:r>
              <a:rPr lang="ja-JP" altLang="en-US" sz="2800" dirty="0" smtClean="0"/>
              <a:t>か。</a:t>
            </a:r>
            <a:endParaRPr kumimoji="1" lang="ja-JP" altLang="en-US" sz="2800" dirty="0"/>
          </a:p>
        </p:txBody>
      </p:sp>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3423243702"/>
              </p:ext>
            </p:extLst>
          </p:nvPr>
        </p:nvGraphicFramePr>
        <p:xfrm>
          <a:off x="475777" y="1628800"/>
          <a:ext cx="8229600" cy="459797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863179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p:nvPr>
        </p:nvSpPr>
        <p:spPr/>
        <p:txBody>
          <a:bodyPr>
            <a:normAutofit fontScale="92500" lnSpcReduction="10000"/>
          </a:bodyPr>
          <a:lstStyle/>
          <a:p>
            <a:pPr marL="0" indent="0" algn="ctr">
              <a:buNone/>
            </a:pPr>
            <a:r>
              <a:rPr kumimoji="1" lang="ja-JP" altLang="en-US" dirty="0" smtClean="0"/>
              <a:t>②</a:t>
            </a:r>
            <a:r>
              <a:rPr kumimoji="1" lang="ja-JP" altLang="en-US" sz="3000" dirty="0" smtClean="0"/>
              <a:t>メンバーのコミュニケーションで参考となった点</a:t>
            </a:r>
            <a:endParaRPr kumimoji="1" lang="en-US" altLang="ja-JP" sz="3000" dirty="0" smtClean="0"/>
          </a:p>
          <a:p>
            <a:endParaRPr kumimoji="1" lang="en-US" altLang="ja-JP" sz="3000" dirty="0" smtClean="0"/>
          </a:p>
          <a:p>
            <a:r>
              <a:rPr kumimoji="1" lang="ja-JP" altLang="en-US" sz="3000" dirty="0" smtClean="0"/>
              <a:t>聴力障害の患者とのコミュニケーションの際に「</a:t>
            </a:r>
            <a:r>
              <a:rPr kumimoji="1" lang="en-US" altLang="ja-JP" sz="3000" dirty="0" smtClean="0"/>
              <a:t>50</a:t>
            </a:r>
            <a:r>
              <a:rPr kumimoji="1" lang="ja-JP" altLang="en-US" sz="3000" dirty="0" smtClean="0"/>
              <a:t>音あいうえお表」をつくり，それを用いてケアをしていたところ。</a:t>
            </a:r>
            <a:endParaRPr kumimoji="1" lang="en-US" altLang="ja-JP" sz="3000" dirty="0" smtClean="0"/>
          </a:p>
          <a:p>
            <a:r>
              <a:rPr lang="ja-JP" altLang="en-US" sz="3000" dirty="0"/>
              <a:t>折り紙</a:t>
            </a:r>
            <a:r>
              <a:rPr lang="ja-JP" altLang="en-US" sz="3000" dirty="0" smtClean="0"/>
              <a:t>を</a:t>
            </a:r>
            <a:r>
              <a:rPr lang="ja-JP" altLang="en-US" sz="3000" dirty="0"/>
              <a:t>作るの</a:t>
            </a:r>
            <a:r>
              <a:rPr lang="ja-JP" altLang="en-US" sz="3000" dirty="0" smtClean="0"/>
              <a:t>が</a:t>
            </a:r>
            <a:r>
              <a:rPr lang="ja-JP" altLang="en-US" sz="3000" dirty="0"/>
              <a:t>上手</a:t>
            </a:r>
            <a:r>
              <a:rPr lang="ja-JP" altLang="en-US" sz="3000" dirty="0" smtClean="0"/>
              <a:t>な</a:t>
            </a:r>
            <a:r>
              <a:rPr lang="ja-JP" altLang="en-US" sz="3000" dirty="0"/>
              <a:t>患者</a:t>
            </a:r>
            <a:r>
              <a:rPr lang="ja-JP" altLang="en-US" sz="3000" dirty="0" smtClean="0"/>
              <a:t>に，実際に教えてもらっていた。</a:t>
            </a:r>
            <a:endParaRPr lang="en-US" altLang="ja-JP" sz="3000" dirty="0" smtClean="0"/>
          </a:p>
          <a:p>
            <a:r>
              <a:rPr kumimoji="1" lang="ja-JP" altLang="en-US" sz="3000" dirty="0" smtClean="0"/>
              <a:t>傾聴の姿勢で</a:t>
            </a:r>
            <a:r>
              <a:rPr kumimoji="1" lang="ja-JP" altLang="en-US" sz="3000" dirty="0"/>
              <a:t>話</a:t>
            </a:r>
            <a:r>
              <a:rPr kumimoji="1" lang="ja-JP" altLang="en-US" sz="3000" dirty="0" smtClean="0"/>
              <a:t>を</a:t>
            </a:r>
            <a:r>
              <a:rPr kumimoji="1" lang="ja-JP" altLang="en-US" sz="3000" dirty="0"/>
              <a:t>聞いて</a:t>
            </a:r>
            <a:r>
              <a:rPr kumimoji="1" lang="ja-JP" altLang="en-US" sz="3000" dirty="0" smtClean="0"/>
              <a:t>いた。</a:t>
            </a:r>
            <a:endParaRPr kumimoji="1" lang="en-US" altLang="ja-JP" sz="3000" dirty="0" smtClean="0"/>
          </a:p>
          <a:p>
            <a:r>
              <a:rPr lang="ja-JP" altLang="en-US" sz="3000" dirty="0" smtClean="0"/>
              <a:t>自分が</a:t>
            </a:r>
            <a:r>
              <a:rPr lang="ja-JP" altLang="en-US" sz="3000" dirty="0"/>
              <a:t>指導者</a:t>
            </a:r>
            <a:r>
              <a:rPr lang="ja-JP" altLang="en-US" sz="3000" dirty="0" smtClean="0"/>
              <a:t>に言われたことを班のメンバーに伝達して共有している。</a:t>
            </a:r>
            <a:endParaRPr lang="en-US" altLang="ja-JP" sz="3000" dirty="0" smtClean="0"/>
          </a:p>
          <a:p>
            <a:r>
              <a:rPr kumimoji="1" lang="ja-JP" altLang="en-US" sz="3000" dirty="0" smtClean="0"/>
              <a:t>認知症で徘徊する患者に対して手を握りながら優しく話しかけることで徘徊を防いでいた。</a:t>
            </a:r>
            <a:endParaRPr kumimoji="1" lang="en-US" altLang="ja-JP" sz="3000" dirty="0" smtClean="0"/>
          </a:p>
          <a:p>
            <a:r>
              <a:rPr lang="ja-JP" altLang="en-US" sz="3000" dirty="0"/>
              <a:t>大きな声</a:t>
            </a:r>
            <a:r>
              <a:rPr lang="ja-JP" altLang="en-US" sz="3000" dirty="0" smtClean="0"/>
              <a:t>でゆっくり分かりやすく話していた。</a:t>
            </a:r>
            <a:endParaRPr kumimoji="1" lang="ja-JP" altLang="en-US" sz="3000" dirty="0"/>
          </a:p>
        </p:txBody>
      </p:sp>
    </p:spTree>
    <p:extLst>
      <p:ext uri="{BB962C8B-B14F-4D97-AF65-F5344CB8AC3E}">
        <p14:creationId xmlns:p14="http://schemas.microsoft.com/office/powerpoint/2010/main" val="120766906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（３）エゴグラム</a:t>
            </a:r>
            <a:endParaRPr kumimoji="1" lang="ja-JP" altLang="en-US" dirty="0"/>
          </a:p>
        </p:txBody>
      </p:sp>
      <p:sp>
        <p:nvSpPr>
          <p:cNvPr id="3" name="コンテンツ プレースホルダー 2"/>
          <p:cNvSpPr>
            <a:spLocks noGrp="1"/>
          </p:cNvSpPr>
          <p:nvPr>
            <p:ph idx="1"/>
          </p:nvPr>
        </p:nvSpPr>
        <p:spPr/>
        <p:txBody>
          <a:bodyPr>
            <a:normAutofit/>
          </a:bodyPr>
          <a:lstStyle/>
          <a:p>
            <a:pPr marL="0" indent="0" algn="ctr">
              <a:buNone/>
            </a:pPr>
            <a:r>
              <a:rPr kumimoji="1" lang="ja-JP" altLang="en-US" dirty="0" smtClean="0"/>
              <a:t>自分のことを知ろう</a:t>
            </a:r>
            <a:endParaRPr kumimoji="1" lang="en-US" altLang="ja-JP" dirty="0" smtClean="0"/>
          </a:p>
          <a:p>
            <a:pPr marL="0" indent="0" algn="ctr">
              <a:buNone/>
            </a:pPr>
            <a:r>
              <a:rPr lang="ja-JP" altLang="en-US" dirty="0" smtClean="0"/>
              <a:t>～自己分析チェック～</a:t>
            </a:r>
            <a:endParaRPr lang="en-US" altLang="ja-JP" dirty="0"/>
          </a:p>
          <a:p>
            <a:pPr marL="0" indent="0" algn="ctr">
              <a:buNone/>
            </a:pPr>
            <a:endParaRPr lang="en-US" altLang="ja-JP" sz="1200" dirty="0"/>
          </a:p>
          <a:p>
            <a:r>
              <a:rPr kumimoji="1" lang="ja-JP" altLang="en-US" dirty="0" smtClean="0"/>
              <a:t>結果をよい人間関係を築いていくために利用することをアドバイス</a:t>
            </a:r>
            <a:endParaRPr lang="en-US" altLang="ja-JP" dirty="0"/>
          </a:p>
          <a:p>
            <a:r>
              <a:rPr kumimoji="1" lang="ja-JP" altLang="en-US" dirty="0" smtClean="0"/>
              <a:t>クラスの特徴を指導に活かす</a:t>
            </a:r>
            <a:endParaRPr kumimoji="1" lang="en-US" altLang="ja-JP" dirty="0" smtClean="0"/>
          </a:p>
          <a:p>
            <a:pPr marL="0" indent="0">
              <a:buNone/>
            </a:pPr>
            <a:r>
              <a:rPr lang="ja-JP" altLang="en-US" sz="2400" dirty="0" smtClean="0"/>
              <a:t>　</a:t>
            </a:r>
            <a:r>
              <a:rPr lang="en-US" altLang="ja-JP" sz="2400" dirty="0" smtClean="0"/>
              <a:t>※</a:t>
            </a:r>
            <a:r>
              <a:rPr lang="ja-JP" altLang="en-US" sz="2400" dirty="0" smtClean="0"/>
              <a:t>学年自己分析結果</a:t>
            </a:r>
            <a:endParaRPr lang="en-US" altLang="ja-JP" sz="2400" dirty="0" smtClean="0"/>
          </a:p>
          <a:p>
            <a:pPr marL="0" indent="0">
              <a:buNone/>
            </a:pPr>
            <a:r>
              <a:rPr lang="ja-JP" altLang="en-US" sz="2400" dirty="0"/>
              <a:t>　</a:t>
            </a:r>
            <a:r>
              <a:rPr lang="ja-JP" altLang="en-US" sz="2400" dirty="0" smtClean="0"/>
              <a:t>　　　　　　　　　・・・ＦＣ自由奔放</a:t>
            </a:r>
            <a:r>
              <a:rPr lang="ja-JP" altLang="en-US" sz="2400" dirty="0" err="1" smtClean="0"/>
              <a:t>おこちゃま</a:t>
            </a:r>
            <a:r>
              <a:rPr lang="ja-JP" altLang="en-US" sz="2400" dirty="0" smtClean="0"/>
              <a:t>度が高かった</a:t>
            </a:r>
            <a:endParaRPr kumimoji="1" lang="ja-JP" altLang="en-US" sz="2400" dirty="0"/>
          </a:p>
        </p:txBody>
      </p:sp>
    </p:spTree>
    <p:extLst>
      <p:ext uri="{BB962C8B-B14F-4D97-AF65-F5344CB8AC3E}">
        <p14:creationId xmlns:p14="http://schemas.microsoft.com/office/powerpoint/2010/main" val="156996432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（４）インタビューの結果</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グループ学習をしたことにより，患者と話す話題や注意する点を色々な角度からみた意見がたくさん出されたので今後のことが分かった。</a:t>
            </a:r>
            <a:endParaRPr kumimoji="1" lang="en-US" altLang="ja-JP" dirty="0" smtClean="0"/>
          </a:p>
          <a:p>
            <a:r>
              <a:rPr lang="ja-JP" altLang="en-US" dirty="0"/>
              <a:t>みんなの意見</a:t>
            </a:r>
            <a:r>
              <a:rPr lang="ja-JP" altLang="en-US" dirty="0" smtClean="0"/>
              <a:t>や考え方を知ることができ，色々な考え方が分かった。</a:t>
            </a:r>
            <a:endParaRPr lang="en-US" altLang="ja-JP" dirty="0" smtClean="0"/>
          </a:p>
          <a:p>
            <a:r>
              <a:rPr kumimoji="1" lang="ja-JP" altLang="en-US" dirty="0"/>
              <a:t>他の人</a:t>
            </a:r>
            <a:r>
              <a:rPr kumimoji="1" lang="ja-JP" altLang="en-US" dirty="0" smtClean="0"/>
              <a:t>の</a:t>
            </a:r>
            <a:r>
              <a:rPr kumimoji="1" lang="ja-JP" altLang="en-US" dirty="0"/>
              <a:t>意見</a:t>
            </a:r>
            <a:r>
              <a:rPr kumimoji="1" lang="ja-JP" altLang="en-US" dirty="0" smtClean="0"/>
              <a:t>を聞いて</a:t>
            </a:r>
            <a:r>
              <a:rPr kumimoji="1" lang="ja-JP" altLang="en-US" dirty="0"/>
              <a:t>いる</a:t>
            </a:r>
            <a:r>
              <a:rPr kumimoji="1" lang="ja-JP" altLang="en-US" dirty="0" smtClean="0"/>
              <a:t>といろいろな返し方があることが分かった。</a:t>
            </a:r>
            <a:endParaRPr kumimoji="1" lang="ja-JP" altLang="en-US" dirty="0"/>
          </a:p>
        </p:txBody>
      </p:sp>
    </p:spTree>
    <p:extLst>
      <p:ext uri="{BB962C8B-B14F-4D97-AF65-F5344CB8AC3E}">
        <p14:creationId xmlns:p14="http://schemas.microsoft.com/office/powerpoint/2010/main" val="37453360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sz="2800" dirty="0" smtClean="0"/>
              <a:t>（５）グループ学習評価表</a:t>
            </a:r>
            <a:r>
              <a:rPr kumimoji="1" lang="en-US" altLang="ja-JP" sz="2800" dirty="0" smtClean="0"/>
              <a:t/>
            </a:r>
            <a:br>
              <a:rPr kumimoji="1" lang="en-US" altLang="ja-JP" sz="2800" dirty="0" smtClean="0"/>
            </a:br>
            <a:r>
              <a:rPr lang="ja-JP" altLang="en-US" sz="1400" dirty="0" smtClean="0"/>
              <a:t>　　　　　　　　　　　　　　　　　　　　　　　　　　　　　　　　　　　　　　</a:t>
            </a:r>
            <a:r>
              <a:rPr lang="ja-JP" altLang="en-US" sz="1400" b="1" dirty="0" smtClean="0"/>
              <a:t>伊藤伸一　グループディスカッション評価表参考</a:t>
            </a:r>
            <a:r>
              <a:rPr lang="en-US" altLang="ja-JP" sz="1400" b="1" dirty="0" smtClean="0"/>
              <a:t/>
            </a:r>
            <a:br>
              <a:rPr lang="en-US" altLang="ja-JP" sz="1400" b="1" dirty="0" smtClean="0"/>
            </a:br>
            <a:r>
              <a:rPr lang="ja-JP" altLang="en-US" sz="1400" b="1" dirty="0" smtClean="0"/>
              <a:t>　　　　　　　　　　　　　　　　　　　　　　　　　　　　　　　　　　　　　　　　　　　　　　　　　　　　　　　評価</a:t>
            </a:r>
            <a:r>
              <a:rPr lang="ja-JP" altLang="en-US" sz="1400" b="1" dirty="0"/>
              <a:t>項目毎５点満点</a:t>
            </a:r>
            <a:r>
              <a:rPr lang="ja-JP" altLang="en-US" sz="1400" dirty="0"/>
              <a:t>　</a:t>
            </a:r>
            <a:endParaRPr kumimoji="1" lang="ja-JP" altLang="en-US" sz="1400" dirty="0"/>
          </a:p>
        </p:txBody>
      </p:sp>
      <p:pic>
        <p:nvPicPr>
          <p:cNvPr id="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95736" y="1625375"/>
            <a:ext cx="4392488" cy="4601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468156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3600" dirty="0" smtClean="0"/>
              <a:t>（５）生徒によるグループ学習の評価５組</a:t>
            </a:r>
            <a:endParaRPr kumimoji="1" lang="ja-JP" altLang="en-US" sz="3600"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39372" y="1196752"/>
            <a:ext cx="7856678" cy="5256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034537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3600" dirty="0" smtClean="0"/>
              <a:t>（５）生徒によるグループ学習の評価６組</a:t>
            </a:r>
            <a:endParaRPr kumimoji="1" lang="ja-JP" altLang="en-US" sz="3600" dirty="0"/>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5577" y="1340768"/>
            <a:ext cx="7766302" cy="5112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801222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3600" dirty="0" smtClean="0"/>
              <a:t>（５）教員によるグループ学習の評価５組</a:t>
            </a:r>
            <a:endParaRPr kumimoji="1" lang="ja-JP" altLang="en-US" sz="3600"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5576" y="1484784"/>
            <a:ext cx="7488831"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38077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建学の精神</a:t>
            </a:r>
            <a:endParaRPr kumimoji="1" lang="ja-JP" altLang="en-US" dirty="0"/>
          </a:p>
        </p:txBody>
      </p:sp>
      <p:sp>
        <p:nvSpPr>
          <p:cNvPr id="3" name="コンテンツ プレースホルダ 2"/>
          <p:cNvSpPr>
            <a:spLocks noGrp="1"/>
          </p:cNvSpPr>
          <p:nvPr>
            <p:ph idx="1"/>
          </p:nvPr>
        </p:nvSpPr>
        <p:spPr/>
        <p:txBody>
          <a:bodyPr>
            <a:normAutofit fontScale="92500"/>
          </a:bodyPr>
          <a:lstStyle/>
          <a:p>
            <a:pPr marL="0" indent="0">
              <a:buNone/>
            </a:pPr>
            <a:r>
              <a:rPr kumimoji="1" lang="ja-JP" altLang="en-US" b="1" dirty="0" smtClean="0"/>
              <a:t>・キリスト教に基づく人格教育を行います。</a:t>
            </a:r>
            <a:endParaRPr kumimoji="1" lang="en-US" altLang="ja-JP" b="1" dirty="0" smtClean="0"/>
          </a:p>
          <a:p>
            <a:endParaRPr lang="en-US" altLang="ja-JP" b="1" dirty="0" smtClean="0"/>
          </a:p>
          <a:p>
            <a:pPr marL="0" indent="0">
              <a:buNone/>
            </a:pPr>
            <a:r>
              <a:rPr lang="ja-JP" altLang="en-US" b="1" dirty="0" smtClean="0"/>
              <a:t>・専門教科による職業教育を行い，有能な人材を</a:t>
            </a:r>
            <a:endParaRPr lang="en-US" altLang="ja-JP" b="1" dirty="0" smtClean="0"/>
          </a:p>
          <a:p>
            <a:pPr marL="0" indent="0">
              <a:buNone/>
            </a:pPr>
            <a:r>
              <a:rPr lang="ja-JP" altLang="en-US" b="1" dirty="0" smtClean="0"/>
              <a:t>　育成します。</a:t>
            </a:r>
            <a:endParaRPr lang="en-US" altLang="ja-JP" b="1" dirty="0" smtClean="0"/>
          </a:p>
          <a:p>
            <a:endParaRPr kumimoji="1" lang="en-US" altLang="ja-JP" b="1" dirty="0" smtClean="0"/>
          </a:p>
          <a:p>
            <a:pPr marL="0" indent="0">
              <a:buNone/>
            </a:pPr>
            <a:r>
              <a:rPr kumimoji="1" lang="ja-JP" altLang="en-US" b="1" dirty="0" smtClean="0"/>
              <a:t>・自主独立の精神を養います。</a:t>
            </a:r>
            <a:endParaRPr kumimoji="1" lang="en-US" altLang="ja-JP" b="1" dirty="0" smtClean="0"/>
          </a:p>
          <a:p>
            <a:endParaRPr lang="en-US" altLang="ja-JP" b="1" dirty="0" smtClean="0"/>
          </a:p>
          <a:p>
            <a:pPr marL="0" indent="0">
              <a:buNone/>
            </a:pPr>
            <a:r>
              <a:rPr lang="ja-JP" altLang="en-US" b="1" dirty="0" smtClean="0"/>
              <a:t>・国際交流による国際理解教育を行います。</a:t>
            </a:r>
            <a:endParaRPr kumimoji="1" lang="ja-JP" altLang="en-US" b="1"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3600" dirty="0" smtClean="0"/>
              <a:t>（５）教員によるグループ学習の評価６組</a:t>
            </a:r>
            <a:endParaRPr kumimoji="1" lang="ja-JP" altLang="en-US" sz="3600"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5020" y="1361922"/>
            <a:ext cx="7632063" cy="4875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199430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グループ学習の評価</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r>
              <a:rPr kumimoji="1" lang="ja-JP" altLang="en-US" sz="2800" dirty="0" smtClean="0"/>
              <a:t>話はテーマより逸脱することはなかった。</a:t>
            </a:r>
            <a:r>
              <a:rPr kumimoji="1" lang="en-US" altLang="ja-JP" sz="2800" dirty="0" smtClean="0"/>
              <a:t>4.39</a:t>
            </a:r>
            <a:r>
              <a:rPr kumimoji="1" lang="ja-JP" altLang="en-US" sz="2800" dirty="0" smtClean="0"/>
              <a:t>点</a:t>
            </a:r>
            <a:endParaRPr kumimoji="1" lang="en-US" altLang="ja-JP" sz="2800" dirty="0" smtClean="0"/>
          </a:p>
          <a:p>
            <a:r>
              <a:rPr lang="ja-JP" altLang="en-US" sz="2800" dirty="0"/>
              <a:t>他</a:t>
            </a:r>
            <a:r>
              <a:rPr lang="ja-JP" altLang="en-US" sz="2800" dirty="0" smtClean="0"/>
              <a:t>の</a:t>
            </a:r>
            <a:r>
              <a:rPr lang="ja-JP" altLang="en-US" sz="2800" dirty="0"/>
              <a:t>メンバー</a:t>
            </a:r>
            <a:r>
              <a:rPr lang="ja-JP" altLang="en-US" sz="2800" dirty="0" smtClean="0"/>
              <a:t>と分け隔てなく付き合えた。</a:t>
            </a:r>
            <a:r>
              <a:rPr lang="en-US" altLang="ja-JP" sz="2800" dirty="0" smtClean="0"/>
              <a:t>4.25</a:t>
            </a:r>
            <a:r>
              <a:rPr lang="ja-JP" altLang="en-US" sz="2800" dirty="0" smtClean="0"/>
              <a:t>点</a:t>
            </a:r>
            <a:endParaRPr lang="en-US" altLang="ja-JP" sz="2800" dirty="0" smtClean="0"/>
          </a:p>
          <a:p>
            <a:r>
              <a:rPr kumimoji="1" lang="ja-JP" altLang="en-US" sz="2800" dirty="0" smtClean="0"/>
              <a:t>グループ</a:t>
            </a:r>
            <a:r>
              <a:rPr kumimoji="1" lang="ja-JP" altLang="en-US" sz="2800" dirty="0"/>
              <a:t>内</a:t>
            </a:r>
            <a:r>
              <a:rPr kumimoji="1" lang="ja-JP" altLang="en-US" sz="2800" dirty="0" smtClean="0"/>
              <a:t>の協力はうまくいったと思う。</a:t>
            </a:r>
            <a:r>
              <a:rPr kumimoji="1" lang="en-US" altLang="ja-JP" sz="2800" dirty="0" smtClean="0"/>
              <a:t>4.25</a:t>
            </a:r>
            <a:r>
              <a:rPr kumimoji="1" lang="ja-JP" altLang="en-US" sz="2800" dirty="0" smtClean="0"/>
              <a:t>点</a:t>
            </a:r>
            <a:endParaRPr kumimoji="1" lang="en-US" altLang="ja-JP" sz="2800" dirty="0" smtClean="0"/>
          </a:p>
          <a:p>
            <a:endParaRPr lang="en-US" altLang="ja-JP" sz="2800" dirty="0"/>
          </a:p>
          <a:p>
            <a:endParaRPr kumimoji="1" lang="en-US" altLang="ja-JP" sz="2800" dirty="0" smtClean="0"/>
          </a:p>
          <a:p>
            <a:r>
              <a:rPr kumimoji="1" lang="ja-JP" altLang="en-US" sz="2800" dirty="0" smtClean="0"/>
              <a:t>自ら進んでリーダーを引き受けた。</a:t>
            </a:r>
            <a:r>
              <a:rPr kumimoji="1" lang="en-US" altLang="ja-JP" sz="2800" dirty="0" smtClean="0"/>
              <a:t>2.36</a:t>
            </a:r>
            <a:r>
              <a:rPr kumimoji="1" lang="ja-JP" altLang="en-US" sz="2800" dirty="0" smtClean="0"/>
              <a:t>点</a:t>
            </a:r>
            <a:endParaRPr kumimoji="1" lang="en-US" altLang="ja-JP" sz="2800" dirty="0" smtClean="0"/>
          </a:p>
          <a:p>
            <a:r>
              <a:rPr lang="ja-JP" altLang="en-US" sz="2800" dirty="0" smtClean="0"/>
              <a:t>発言の少ないメンバーにはこちらから意見を求めた。</a:t>
            </a:r>
            <a:endParaRPr lang="en-US" altLang="ja-JP" sz="2800" dirty="0" smtClean="0"/>
          </a:p>
          <a:p>
            <a:pPr marL="0" indent="0">
              <a:buNone/>
            </a:pPr>
            <a:r>
              <a:rPr lang="ja-JP" altLang="en-US" sz="2800" dirty="0"/>
              <a:t>　</a:t>
            </a:r>
            <a:r>
              <a:rPr lang="ja-JP" altLang="en-US" sz="2800" dirty="0" smtClean="0"/>
              <a:t>　　　　　　　　　　　　　　　　　　　　　　　　　</a:t>
            </a:r>
            <a:r>
              <a:rPr lang="en-US" altLang="ja-JP" sz="2800" dirty="0" smtClean="0"/>
              <a:t>2.26</a:t>
            </a:r>
            <a:r>
              <a:rPr lang="ja-JP" altLang="en-US" sz="2800" dirty="0" smtClean="0"/>
              <a:t>点</a:t>
            </a:r>
            <a:endParaRPr kumimoji="1" lang="ja-JP" altLang="en-US" sz="2800" dirty="0"/>
          </a:p>
        </p:txBody>
      </p:sp>
    </p:spTree>
    <p:extLst>
      <p:ext uri="{BB962C8B-B14F-4D97-AF65-F5344CB8AC3E}">
        <p14:creationId xmlns:p14="http://schemas.microsoft.com/office/powerpoint/2010/main" val="18509905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研究の成果</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生徒のコミュニケーション力の応用となる</a:t>
            </a:r>
            <a:endParaRPr kumimoji="1" lang="en-US" altLang="ja-JP" dirty="0" smtClean="0"/>
          </a:p>
          <a:p>
            <a:pPr marL="0" indent="0">
              <a:buNone/>
            </a:pPr>
            <a:r>
              <a:rPr lang="ja-JP" altLang="en-US" dirty="0" smtClean="0"/>
              <a:t>　 </a:t>
            </a:r>
            <a:r>
              <a:rPr kumimoji="1" lang="ja-JP" altLang="en-US" dirty="0" smtClean="0"/>
              <a:t>教員参加の役割演技を用いた教材での</a:t>
            </a:r>
            <a:endParaRPr kumimoji="1" lang="en-US" altLang="ja-JP" dirty="0" smtClean="0"/>
          </a:p>
          <a:p>
            <a:pPr marL="0" indent="0">
              <a:buNone/>
            </a:pPr>
            <a:r>
              <a:rPr lang="ja-JP" altLang="en-US" dirty="0"/>
              <a:t>　</a:t>
            </a:r>
            <a:r>
              <a:rPr lang="ja-JP" altLang="en-US" dirty="0" smtClean="0"/>
              <a:t> </a:t>
            </a:r>
            <a:r>
              <a:rPr kumimoji="1" lang="ja-JP" altLang="en-US" dirty="0" smtClean="0"/>
              <a:t>グループ学習</a:t>
            </a:r>
            <a:endParaRPr kumimoji="1" lang="en-US" altLang="ja-JP" dirty="0" smtClean="0"/>
          </a:p>
          <a:p>
            <a:endParaRPr lang="en-US" altLang="ja-JP" dirty="0"/>
          </a:p>
          <a:p>
            <a:r>
              <a:rPr kumimoji="1" lang="ja-JP" altLang="en-US" dirty="0" smtClean="0"/>
              <a:t>グループ学習の原則に基づいた指導方法の有効性</a:t>
            </a:r>
            <a:endParaRPr kumimoji="1" lang="ja-JP" altLang="en-US" dirty="0"/>
          </a:p>
        </p:txBody>
      </p:sp>
    </p:spTree>
    <p:extLst>
      <p:ext uri="{BB962C8B-B14F-4D97-AF65-F5344CB8AC3E}">
        <p14:creationId xmlns:p14="http://schemas.microsoft.com/office/powerpoint/2010/main" val="168332589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課題</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生徒のコミュニケーション力</a:t>
            </a:r>
            <a:r>
              <a:rPr lang="ja-JP" altLang="en-US" dirty="0"/>
              <a:t>を</a:t>
            </a:r>
            <a:r>
              <a:rPr kumimoji="1" lang="ja-JP" altLang="en-US" dirty="0" smtClean="0"/>
              <a:t>客観的な</a:t>
            </a:r>
            <a:endParaRPr kumimoji="1" lang="en-US" altLang="ja-JP" dirty="0" smtClean="0"/>
          </a:p>
          <a:p>
            <a:pPr marL="0" indent="0">
              <a:buNone/>
            </a:pPr>
            <a:r>
              <a:rPr lang="ja-JP" altLang="en-US" dirty="0"/>
              <a:t>　</a:t>
            </a:r>
            <a:r>
              <a:rPr lang="ja-JP" altLang="en-US" dirty="0" smtClean="0"/>
              <a:t> </a:t>
            </a:r>
            <a:r>
              <a:rPr kumimoji="1" lang="ja-JP" altLang="en-US" dirty="0" smtClean="0"/>
              <a:t>測定尺度を用いた目標設定の必要性</a:t>
            </a:r>
            <a:endParaRPr kumimoji="1" lang="en-US" altLang="ja-JP" dirty="0" smtClean="0"/>
          </a:p>
          <a:p>
            <a:endParaRPr lang="en-US" altLang="ja-JP" dirty="0" smtClean="0"/>
          </a:p>
          <a:p>
            <a:r>
              <a:rPr lang="ja-JP" altLang="en-US" dirty="0" smtClean="0"/>
              <a:t>発言の少ない生徒に対する計画的な</a:t>
            </a:r>
            <a:endParaRPr lang="en-US" altLang="ja-JP" dirty="0" smtClean="0"/>
          </a:p>
          <a:p>
            <a:pPr marL="0" indent="0">
              <a:buNone/>
            </a:pPr>
            <a:r>
              <a:rPr lang="en-US" altLang="ja-JP" dirty="0"/>
              <a:t> </a:t>
            </a:r>
            <a:r>
              <a:rPr lang="en-US" altLang="ja-JP" dirty="0" smtClean="0"/>
              <a:t>   </a:t>
            </a:r>
            <a:r>
              <a:rPr lang="ja-JP" altLang="en-US" dirty="0" smtClean="0"/>
              <a:t>学習活動の取組</a:t>
            </a:r>
            <a:endParaRPr lang="en-US" altLang="ja-JP" dirty="0" smtClean="0"/>
          </a:p>
          <a:p>
            <a:endParaRPr kumimoji="1" lang="en-US" altLang="ja-JP" dirty="0" smtClean="0"/>
          </a:p>
          <a:p>
            <a:r>
              <a:rPr kumimoji="1" lang="ja-JP" altLang="en-US" dirty="0" smtClean="0"/>
              <a:t>生徒の自己肯定感を高める関わりと支援策</a:t>
            </a:r>
            <a:endParaRPr kumimoji="1" lang="ja-JP" altLang="en-US" dirty="0"/>
          </a:p>
        </p:txBody>
      </p:sp>
    </p:spTree>
    <p:extLst>
      <p:ext uri="{BB962C8B-B14F-4D97-AF65-F5344CB8AC3E}">
        <p14:creationId xmlns:p14="http://schemas.microsoft.com/office/powerpoint/2010/main" val="72889083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指定期間終了後の取組</a:t>
            </a:r>
            <a:endParaRPr kumimoji="1" lang="ja-JP" altLang="en-US" dirty="0"/>
          </a:p>
        </p:txBody>
      </p:sp>
      <p:sp>
        <p:nvSpPr>
          <p:cNvPr id="3" name="コンテンツ プレースホルダー 2"/>
          <p:cNvSpPr>
            <a:spLocks noGrp="1"/>
          </p:cNvSpPr>
          <p:nvPr>
            <p:ph idx="1"/>
          </p:nvPr>
        </p:nvSpPr>
        <p:spPr/>
        <p:txBody>
          <a:bodyPr>
            <a:normAutofit fontScale="92500"/>
          </a:bodyPr>
          <a:lstStyle/>
          <a:p>
            <a:r>
              <a:rPr kumimoji="1" lang="ja-JP" altLang="en-US" dirty="0" smtClean="0"/>
              <a:t>「看護技術」指導方法</a:t>
            </a:r>
            <a:r>
              <a:rPr lang="ja-JP" altLang="en-US" dirty="0"/>
              <a:t>の</a:t>
            </a:r>
            <a:r>
              <a:rPr kumimoji="1" lang="ja-JP" altLang="en-US" dirty="0" smtClean="0"/>
              <a:t>「標準化」に基づいた指導方法の実践</a:t>
            </a:r>
            <a:endParaRPr kumimoji="1" lang="en-US" altLang="ja-JP" dirty="0" smtClean="0"/>
          </a:p>
          <a:p>
            <a:endParaRPr lang="en-US" altLang="ja-JP" dirty="0" smtClean="0"/>
          </a:p>
          <a:p>
            <a:r>
              <a:rPr lang="ja-JP" altLang="en-US" dirty="0" smtClean="0"/>
              <a:t>指導</a:t>
            </a:r>
            <a:r>
              <a:rPr lang="ja-JP" altLang="en-US" dirty="0"/>
              <a:t>方法</a:t>
            </a:r>
            <a:r>
              <a:rPr lang="ja-JP" altLang="en-US" dirty="0" smtClean="0"/>
              <a:t>の評価</a:t>
            </a:r>
            <a:r>
              <a:rPr lang="ja-JP" altLang="en-US" dirty="0"/>
              <a:t>と</a:t>
            </a:r>
            <a:r>
              <a:rPr lang="ja-JP" altLang="en-US" dirty="0" smtClean="0"/>
              <a:t>改善</a:t>
            </a:r>
            <a:endParaRPr lang="en-US" altLang="ja-JP" dirty="0" smtClean="0"/>
          </a:p>
          <a:p>
            <a:endParaRPr kumimoji="1" lang="en-US" altLang="ja-JP" dirty="0" smtClean="0"/>
          </a:p>
          <a:p>
            <a:r>
              <a:rPr kumimoji="1" lang="ja-JP" altLang="en-US" dirty="0" smtClean="0"/>
              <a:t>教科外活動</a:t>
            </a:r>
            <a:r>
              <a:rPr lang="ja-JP" altLang="en-US" dirty="0" smtClean="0"/>
              <a:t>と合わせて</a:t>
            </a:r>
            <a:r>
              <a:rPr kumimoji="1" lang="ja-JP" altLang="en-US" dirty="0" smtClean="0"/>
              <a:t>生徒の主体性を養い，思考力，判断力，表現力，技能を育成する</a:t>
            </a:r>
            <a:endParaRPr kumimoji="1" lang="en-US" altLang="ja-JP" dirty="0" smtClean="0"/>
          </a:p>
          <a:p>
            <a:pPr marL="0" indent="0">
              <a:buNone/>
            </a:pPr>
            <a:r>
              <a:rPr lang="ja-JP" altLang="en-US" dirty="0"/>
              <a:t>　 </a:t>
            </a:r>
            <a:r>
              <a:rPr kumimoji="1" lang="ja-JP" altLang="en-US" dirty="0" smtClean="0"/>
              <a:t>学習活動支援</a:t>
            </a:r>
            <a:r>
              <a:rPr lang="ja-JP" altLang="en-US" dirty="0"/>
              <a:t>の</a:t>
            </a:r>
            <a:r>
              <a:rPr kumimoji="1" lang="ja-JP" altLang="en-US" dirty="0" smtClean="0"/>
              <a:t>継続</a:t>
            </a:r>
            <a:endParaRPr kumimoji="1" lang="ja-JP" altLang="en-US" dirty="0"/>
          </a:p>
        </p:txBody>
      </p:sp>
    </p:spTree>
    <p:extLst>
      <p:ext uri="{BB962C8B-B14F-4D97-AF65-F5344CB8AC3E}">
        <p14:creationId xmlns:p14="http://schemas.microsoft.com/office/powerpoint/2010/main" val="20144097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l"/>
            <a:r>
              <a:rPr kumimoji="1" lang="en-US" altLang="ja-JP" dirty="0" smtClean="0"/>
              <a:t>Ⅰ.</a:t>
            </a:r>
            <a:r>
              <a:rPr lang="ja-JP" altLang="en-US" dirty="0" smtClean="0"/>
              <a:t>研究</a:t>
            </a:r>
            <a:r>
              <a:rPr lang="ja-JP" altLang="en-US" dirty="0"/>
              <a:t>目的</a:t>
            </a:r>
            <a:endParaRPr kumimoji="1" lang="ja-JP" altLang="en-US" dirty="0"/>
          </a:p>
        </p:txBody>
      </p:sp>
      <p:sp>
        <p:nvSpPr>
          <p:cNvPr id="3" name="コンテンツ プレースホルダ 2"/>
          <p:cNvSpPr>
            <a:spLocks noGrp="1"/>
          </p:cNvSpPr>
          <p:nvPr>
            <p:ph idx="1"/>
          </p:nvPr>
        </p:nvSpPr>
        <p:spPr/>
        <p:txBody>
          <a:bodyPr>
            <a:normAutofit/>
          </a:bodyPr>
          <a:lstStyle/>
          <a:p>
            <a:pPr>
              <a:buNone/>
            </a:pPr>
            <a:r>
              <a:rPr lang="ja-JP" altLang="en-US" b="1" dirty="0" smtClean="0"/>
              <a:t>　</a:t>
            </a:r>
            <a:r>
              <a:rPr lang="ja-JP" altLang="en-US" sz="3000" b="1" dirty="0" smtClean="0"/>
              <a:t>臨地実習において実習指導者や患者との人間</a:t>
            </a:r>
            <a:endParaRPr lang="en-US" altLang="ja-JP" sz="3000" b="1" dirty="0" smtClean="0"/>
          </a:p>
          <a:p>
            <a:pPr>
              <a:buNone/>
            </a:pPr>
            <a:r>
              <a:rPr lang="ja-JP" altLang="en-US" sz="3000" b="1" dirty="0"/>
              <a:t>　</a:t>
            </a:r>
            <a:r>
              <a:rPr lang="ja-JP" altLang="en-US" sz="3000" b="1" dirty="0" smtClean="0"/>
              <a:t>関係を築くためのコミュニケーション力を高める</a:t>
            </a:r>
            <a:endParaRPr lang="en-US" altLang="ja-JP" sz="3000" b="1" dirty="0" smtClean="0"/>
          </a:p>
          <a:p>
            <a:pPr>
              <a:buNone/>
            </a:pPr>
            <a:r>
              <a:rPr lang="ja-JP" altLang="en-US" sz="3000" b="1" dirty="0"/>
              <a:t>　</a:t>
            </a:r>
            <a:r>
              <a:rPr lang="ja-JP" altLang="en-US" sz="3000" b="1" dirty="0" smtClean="0"/>
              <a:t>ことを目的とし，教科指導において表現力や思</a:t>
            </a:r>
            <a:endParaRPr lang="en-US" altLang="ja-JP" sz="3000" b="1" dirty="0" smtClean="0"/>
          </a:p>
          <a:p>
            <a:pPr>
              <a:buNone/>
            </a:pPr>
            <a:r>
              <a:rPr lang="ja-JP" altLang="en-US" sz="3000" b="1" dirty="0"/>
              <a:t>　</a:t>
            </a:r>
            <a:r>
              <a:rPr lang="ja-JP" altLang="en-US" sz="3000" b="1" dirty="0" smtClean="0"/>
              <a:t>考力を育成するため看護技術の授業方法の改</a:t>
            </a:r>
            <a:endParaRPr lang="en-US" altLang="ja-JP" sz="3000" b="1" dirty="0" smtClean="0"/>
          </a:p>
          <a:p>
            <a:pPr>
              <a:buNone/>
            </a:pPr>
            <a:r>
              <a:rPr lang="ja-JP" altLang="en-US" sz="3000" b="1" dirty="0"/>
              <a:t>　</a:t>
            </a:r>
            <a:r>
              <a:rPr lang="ja-JP" altLang="en-US" sz="3000" b="1" dirty="0" smtClean="0"/>
              <a:t>善を図り指導方法を標準化する。</a:t>
            </a:r>
            <a:endParaRPr lang="en-US" altLang="ja-JP" sz="3000" b="1" dirty="0" smtClean="0"/>
          </a:p>
          <a:p>
            <a:pPr>
              <a:buNone/>
            </a:pPr>
            <a:r>
              <a:rPr kumimoji="1" lang="ja-JP" altLang="en-US" sz="3000" b="1" dirty="0" smtClean="0"/>
              <a:t>　</a:t>
            </a:r>
            <a:r>
              <a:rPr lang="ja-JP" altLang="en-US" sz="3000" b="1" dirty="0" smtClean="0"/>
              <a:t>　</a:t>
            </a:r>
            <a:endParaRPr kumimoji="1" lang="ja-JP" altLang="en-US"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３．研究体制</a:t>
            </a:r>
            <a:endParaRPr kumimoji="1" lang="ja-JP" altLang="en-US" dirty="0"/>
          </a:p>
        </p:txBody>
      </p:sp>
      <p:sp>
        <p:nvSpPr>
          <p:cNvPr id="3" name="コンテンツ プレースホルダー 2"/>
          <p:cNvSpPr>
            <a:spLocks noGrp="1"/>
          </p:cNvSpPr>
          <p:nvPr>
            <p:ph idx="1"/>
          </p:nvPr>
        </p:nvSpPr>
        <p:spPr/>
        <p:txBody>
          <a:bodyPr/>
          <a:lstStyle/>
          <a:p>
            <a:pPr marL="0" indent="0" algn="ctr">
              <a:buNone/>
            </a:pPr>
            <a:r>
              <a:rPr kumimoji="1" lang="ja-JP" altLang="en-US" dirty="0" smtClean="0"/>
              <a:t>学校長，教頭，看護科全教員で取り組み研究の責任者を３名とした。研究の対象となる３年生の生徒には，倫理的配慮として研究の目的を説明しアンケート調査やインタビュー等の回答に対しては個人の学業成績には一切影響しないことを説明し生徒の同意を得て実施した。</a:t>
            </a:r>
            <a:endParaRPr kumimoji="1" lang="ja-JP" altLang="en-US" dirty="0"/>
          </a:p>
        </p:txBody>
      </p:sp>
    </p:spTree>
    <p:extLst>
      <p:ext uri="{BB962C8B-B14F-4D97-AF65-F5344CB8AC3E}">
        <p14:creationId xmlns:p14="http://schemas.microsoft.com/office/powerpoint/2010/main" val="5287374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l"/>
            <a:r>
              <a:rPr kumimoji="1" lang="en-US" altLang="ja-JP" dirty="0" smtClean="0"/>
              <a:t>Ⅱ.</a:t>
            </a:r>
            <a:r>
              <a:rPr kumimoji="1" lang="ja-JP" altLang="en-US" dirty="0" smtClean="0"/>
              <a:t>研究の方法</a:t>
            </a:r>
            <a:endParaRPr kumimoji="1" lang="ja-JP" altLang="en-US" dirty="0"/>
          </a:p>
        </p:txBody>
      </p:sp>
      <p:sp>
        <p:nvSpPr>
          <p:cNvPr id="3" name="コンテンツ プレースホルダ 2"/>
          <p:cNvSpPr>
            <a:spLocks noGrp="1"/>
          </p:cNvSpPr>
          <p:nvPr>
            <p:ph idx="1"/>
          </p:nvPr>
        </p:nvSpPr>
        <p:spPr/>
        <p:txBody>
          <a:bodyPr>
            <a:normAutofit fontScale="92500" lnSpcReduction="10000"/>
          </a:bodyPr>
          <a:lstStyle/>
          <a:p>
            <a:pPr>
              <a:buNone/>
            </a:pPr>
            <a:r>
              <a:rPr lang="ja-JP" altLang="en-US" sz="3600" b="1" dirty="0" smtClean="0"/>
              <a:t>１</a:t>
            </a:r>
            <a:r>
              <a:rPr lang="ja-JP" altLang="en-US" sz="3600" b="1" dirty="0"/>
              <a:t>．</a:t>
            </a:r>
            <a:r>
              <a:rPr lang="ja-JP" altLang="en-US" sz="3600" b="1" dirty="0" smtClean="0"/>
              <a:t>研究の対象</a:t>
            </a:r>
            <a:endParaRPr lang="en-US" altLang="ja-JP" sz="3600" b="1" dirty="0" smtClean="0"/>
          </a:p>
          <a:p>
            <a:pPr>
              <a:buNone/>
            </a:pPr>
            <a:r>
              <a:rPr lang="ja-JP" altLang="en-US" sz="3600" b="1" dirty="0" smtClean="0"/>
              <a:t>　　看護科</a:t>
            </a:r>
            <a:r>
              <a:rPr lang="ja-JP" altLang="en-US" sz="3600" b="1" dirty="0"/>
              <a:t>３</a:t>
            </a:r>
            <a:r>
              <a:rPr lang="ja-JP" altLang="en-US" sz="3600" b="1" dirty="0" smtClean="0"/>
              <a:t>年生</a:t>
            </a:r>
            <a:r>
              <a:rPr lang="ja-JP" altLang="en-US" sz="3600" b="1" dirty="0"/>
              <a:t>８８</a:t>
            </a:r>
            <a:r>
              <a:rPr lang="ja-JP" altLang="en-US" sz="3600" b="1" dirty="0" smtClean="0"/>
              <a:t>名</a:t>
            </a:r>
            <a:endParaRPr lang="en-US" altLang="ja-JP" sz="3600" b="1" dirty="0" smtClean="0"/>
          </a:p>
          <a:p>
            <a:pPr>
              <a:buNone/>
            </a:pPr>
            <a:r>
              <a:rPr kumimoji="1" lang="ja-JP" altLang="en-US" sz="3600" b="1" dirty="0" smtClean="0"/>
              <a:t>　　基礎看護　看護技術２単位</a:t>
            </a:r>
            <a:endParaRPr kumimoji="1" lang="en-US" altLang="ja-JP" sz="3600" b="1" dirty="0" smtClean="0"/>
          </a:p>
          <a:p>
            <a:pPr>
              <a:buNone/>
            </a:pPr>
            <a:endParaRPr lang="en-US" altLang="ja-JP" sz="3600" b="1" dirty="0" smtClean="0"/>
          </a:p>
          <a:p>
            <a:pPr>
              <a:buNone/>
            </a:pPr>
            <a:r>
              <a:rPr lang="ja-JP" altLang="en-US" sz="3600" b="1" dirty="0" smtClean="0"/>
              <a:t>２</a:t>
            </a:r>
            <a:r>
              <a:rPr lang="ja-JP" altLang="en-US" sz="3600" b="1" dirty="0"/>
              <a:t>．</a:t>
            </a:r>
            <a:r>
              <a:rPr lang="ja-JP" altLang="en-US" sz="3600" b="1" dirty="0" smtClean="0"/>
              <a:t>研究期間</a:t>
            </a:r>
            <a:endParaRPr lang="en-US" altLang="ja-JP" sz="3600" b="1" dirty="0" smtClean="0"/>
          </a:p>
          <a:p>
            <a:pPr>
              <a:buNone/>
            </a:pPr>
            <a:r>
              <a:rPr lang="ja-JP" altLang="en-US" sz="3600" b="1" dirty="0" smtClean="0"/>
              <a:t>　　平成２７年４月～２７年１１月</a:t>
            </a:r>
            <a:endParaRPr lang="en-US" altLang="ja-JP" sz="3600" b="1" dirty="0" smtClean="0"/>
          </a:p>
          <a:p>
            <a:pPr>
              <a:buNone/>
            </a:pPr>
            <a:endParaRPr lang="en-US" altLang="ja-JP" b="1" dirty="0" smtClean="0"/>
          </a:p>
          <a:p>
            <a:pPr>
              <a:buNone/>
            </a:pPr>
            <a:r>
              <a:rPr lang="ja-JP" altLang="en-US" b="1" dirty="0" smtClean="0"/>
              <a:t>　　</a:t>
            </a:r>
            <a:endParaRPr lang="en-US" altLang="ja-JP" b="1" dirty="0" smtClean="0"/>
          </a:p>
          <a:p>
            <a:pPr>
              <a:buNone/>
            </a:pPr>
            <a:endParaRPr kumimoji="1" lang="en-US" altLang="ja-JP" dirty="0" smtClean="0"/>
          </a:p>
          <a:p>
            <a:endParaRPr kumimoji="1" lang="ja-JP" alt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smtClean="0"/>
              <a:t>Ⅲ.</a:t>
            </a:r>
            <a:r>
              <a:rPr kumimoji="1" lang="ja-JP" altLang="en-US" dirty="0" smtClean="0"/>
              <a:t>研究内容及び具体的な研究活動</a:t>
            </a:r>
            <a:endParaRPr kumimoji="1" lang="ja-JP" altLang="en-US" dirty="0"/>
          </a:p>
        </p:txBody>
      </p:sp>
      <p:sp>
        <p:nvSpPr>
          <p:cNvPr id="3" name="コンテンツ プレースホルダー 2"/>
          <p:cNvSpPr>
            <a:spLocks noGrp="1"/>
          </p:cNvSpPr>
          <p:nvPr>
            <p:ph idx="1"/>
          </p:nvPr>
        </p:nvSpPr>
        <p:spPr>
          <a:xfrm>
            <a:off x="179512" y="1628800"/>
            <a:ext cx="8784976" cy="4680520"/>
          </a:xfrm>
        </p:spPr>
        <p:txBody>
          <a:bodyPr>
            <a:normAutofit fontScale="47500" lnSpcReduction="20000"/>
          </a:bodyPr>
          <a:lstStyle/>
          <a:p>
            <a:pPr marL="0" indent="0">
              <a:buNone/>
            </a:pPr>
            <a:r>
              <a:rPr lang="ja-JP" altLang="en-US" sz="5300" dirty="0"/>
              <a:t>　</a:t>
            </a:r>
            <a:r>
              <a:rPr kumimoji="1" lang="ja-JP" altLang="en-US" sz="5300" b="1" dirty="0" smtClean="0"/>
              <a:t>１．思考力，判断力，表現力，技能を育成する</a:t>
            </a:r>
            <a:endParaRPr kumimoji="1" lang="en-US" altLang="ja-JP" sz="5300" b="1" dirty="0" smtClean="0"/>
          </a:p>
          <a:p>
            <a:pPr marL="0" indent="0">
              <a:buNone/>
            </a:pPr>
            <a:r>
              <a:rPr lang="ja-JP" altLang="en-US" sz="5300" b="1" dirty="0"/>
              <a:t>　</a:t>
            </a:r>
            <a:r>
              <a:rPr lang="ja-JP" altLang="en-US" sz="5300" b="1" dirty="0" smtClean="0"/>
              <a:t>　　</a:t>
            </a:r>
            <a:r>
              <a:rPr kumimoji="1" lang="ja-JP" altLang="en-US" sz="5300" b="1" dirty="0" smtClean="0"/>
              <a:t>指導方法の改善</a:t>
            </a:r>
            <a:endParaRPr lang="en-US" altLang="ja-JP" sz="5300" dirty="0" smtClean="0"/>
          </a:p>
          <a:p>
            <a:pPr marL="0" indent="0">
              <a:buNone/>
            </a:pPr>
            <a:r>
              <a:rPr lang="ja-JP" altLang="en-US" sz="5300" b="1" dirty="0" smtClean="0"/>
              <a:t>　　</a:t>
            </a:r>
            <a:endParaRPr lang="en-US" altLang="ja-JP" sz="5300" b="1" dirty="0" smtClean="0"/>
          </a:p>
          <a:p>
            <a:pPr marL="0" indent="0">
              <a:buNone/>
            </a:pPr>
            <a:r>
              <a:rPr lang="en-US" altLang="ja-JP" sz="5300" b="1" dirty="0"/>
              <a:t> </a:t>
            </a:r>
            <a:r>
              <a:rPr lang="en-US" altLang="ja-JP" sz="5300" b="1" dirty="0" smtClean="0"/>
              <a:t>     </a:t>
            </a:r>
            <a:r>
              <a:rPr lang="ja-JP" altLang="en-US" sz="5300" b="1" dirty="0" smtClean="0"/>
              <a:t>（</a:t>
            </a:r>
            <a:r>
              <a:rPr lang="ja-JP" altLang="en-US" sz="5300" b="1" dirty="0"/>
              <a:t>１</a:t>
            </a:r>
            <a:r>
              <a:rPr lang="ja-JP" altLang="en-US" sz="5300" b="1" dirty="0" smtClean="0"/>
              <a:t>）看護技術　指導計画書（安全管理の技術）内容の</a:t>
            </a:r>
            <a:endParaRPr lang="en-US" altLang="ja-JP" sz="5300" b="1" dirty="0" smtClean="0"/>
          </a:p>
          <a:p>
            <a:pPr marL="0" indent="0">
              <a:buNone/>
            </a:pPr>
            <a:r>
              <a:rPr lang="ja-JP" altLang="en-US" sz="5300" b="1" dirty="0"/>
              <a:t>　</a:t>
            </a:r>
            <a:r>
              <a:rPr lang="ja-JP" altLang="en-US" sz="5300" b="1" dirty="0" smtClean="0"/>
              <a:t>　　</a:t>
            </a:r>
            <a:r>
              <a:rPr lang="ja-JP" altLang="en-US" sz="5300" b="1" dirty="0"/>
              <a:t>　</a:t>
            </a:r>
            <a:r>
              <a:rPr lang="ja-JP" altLang="en-US" sz="5300" b="1" dirty="0" smtClean="0"/>
              <a:t>  確認と学習指導案を作成　コミュニケーション力の向上</a:t>
            </a:r>
            <a:endParaRPr lang="en-US" altLang="ja-JP" sz="5300" b="1" dirty="0" smtClean="0"/>
          </a:p>
          <a:p>
            <a:pPr marL="0" indent="0">
              <a:buNone/>
            </a:pPr>
            <a:r>
              <a:rPr lang="ja-JP" altLang="en-US" sz="5300" b="1" dirty="0"/>
              <a:t>　</a:t>
            </a:r>
            <a:r>
              <a:rPr lang="ja-JP" altLang="en-US" sz="5300" b="1" dirty="0" smtClean="0"/>
              <a:t>　（２）コミュニケーションに関するアンケート調査</a:t>
            </a:r>
            <a:endParaRPr lang="en-US" altLang="ja-JP" sz="5300" b="1" dirty="0" smtClean="0"/>
          </a:p>
          <a:p>
            <a:pPr marL="0" indent="0">
              <a:buNone/>
            </a:pPr>
            <a:r>
              <a:rPr lang="ja-JP" altLang="en-US" sz="5300" b="1" dirty="0"/>
              <a:t>　</a:t>
            </a:r>
            <a:r>
              <a:rPr lang="ja-JP" altLang="en-US" sz="5300" b="1" dirty="0" smtClean="0"/>
              <a:t>　（３）生徒全員のエゴグラムを実施</a:t>
            </a:r>
            <a:r>
              <a:rPr lang="ja-JP" altLang="en-US" sz="5300" b="1" dirty="0"/>
              <a:t>　</a:t>
            </a:r>
            <a:r>
              <a:rPr lang="ja-JP" altLang="en-US" sz="5300" b="1" dirty="0" smtClean="0"/>
              <a:t>　</a:t>
            </a:r>
            <a:endParaRPr lang="en-US" altLang="ja-JP" sz="5300" b="1" dirty="0" smtClean="0"/>
          </a:p>
          <a:p>
            <a:pPr marL="0" indent="0">
              <a:buNone/>
            </a:pPr>
            <a:r>
              <a:rPr lang="ja-JP" altLang="en-US" sz="5300" b="1" dirty="0"/>
              <a:t>　</a:t>
            </a:r>
            <a:r>
              <a:rPr lang="ja-JP" altLang="en-US" sz="5300" b="1" dirty="0" smtClean="0"/>
              <a:t>　（４）インタビューの実施</a:t>
            </a:r>
            <a:endParaRPr lang="en-US" altLang="ja-JP" sz="5300" b="1" dirty="0" smtClean="0"/>
          </a:p>
          <a:p>
            <a:pPr marL="0" indent="0">
              <a:buNone/>
            </a:pPr>
            <a:r>
              <a:rPr lang="ja-JP" altLang="en-US" sz="5300" b="1" dirty="0"/>
              <a:t>　</a:t>
            </a:r>
            <a:r>
              <a:rPr lang="ja-JP" altLang="en-US" sz="5300" b="1" dirty="0" smtClean="0"/>
              <a:t>　　　</a:t>
            </a:r>
            <a:r>
              <a:rPr lang="ja-JP" altLang="en-US" sz="5300" b="1" dirty="0"/>
              <a:t> </a:t>
            </a:r>
            <a:r>
              <a:rPr lang="ja-JP" altLang="en-US" sz="5300" b="1" dirty="0" smtClean="0"/>
              <a:t>実習指導者とのコミュニケーションの実際を確認</a:t>
            </a:r>
            <a:r>
              <a:rPr lang="ja-JP" altLang="en-US" sz="5300" b="1" dirty="0"/>
              <a:t>　</a:t>
            </a:r>
            <a:r>
              <a:rPr lang="ja-JP" altLang="en-US" sz="5300" b="1" dirty="0" smtClean="0"/>
              <a:t>　</a:t>
            </a:r>
            <a:endParaRPr lang="en-US" altLang="ja-JP" sz="5300" b="1" dirty="0" smtClean="0"/>
          </a:p>
          <a:p>
            <a:pPr marL="0" indent="0">
              <a:buNone/>
            </a:pPr>
            <a:r>
              <a:rPr lang="ja-JP" altLang="en-US" sz="5300" b="1" dirty="0"/>
              <a:t>　</a:t>
            </a:r>
            <a:r>
              <a:rPr lang="ja-JP" altLang="en-US" sz="5300" b="1" dirty="0" smtClean="0"/>
              <a:t>　（５）継続中のグループ学習の取り組みを生徒，</a:t>
            </a:r>
            <a:endParaRPr lang="en-US" altLang="ja-JP" sz="5300" b="1" dirty="0" smtClean="0"/>
          </a:p>
          <a:p>
            <a:pPr marL="0" indent="0">
              <a:buNone/>
            </a:pPr>
            <a:r>
              <a:rPr lang="ja-JP" altLang="en-US" sz="5300" b="1" dirty="0"/>
              <a:t>　</a:t>
            </a:r>
            <a:r>
              <a:rPr lang="ja-JP" altLang="en-US" sz="5300" b="1" dirty="0" smtClean="0"/>
              <a:t>　　　  教員で評価を実施</a:t>
            </a:r>
            <a:endParaRPr lang="en-US" altLang="ja-JP" sz="5300" b="1" dirty="0" smtClean="0"/>
          </a:p>
          <a:p>
            <a:pPr marL="0" indent="0">
              <a:buNone/>
            </a:pPr>
            <a:r>
              <a:rPr lang="ja-JP" altLang="en-US" sz="2800" dirty="0"/>
              <a:t>　</a:t>
            </a:r>
            <a:r>
              <a:rPr lang="ja-JP" altLang="en-US" sz="2800" dirty="0" smtClean="0"/>
              <a:t>　</a:t>
            </a:r>
            <a:endParaRPr lang="en-US" altLang="ja-JP" sz="2800" dirty="0" smtClean="0"/>
          </a:p>
          <a:p>
            <a:pPr marL="0" indent="0">
              <a:buNone/>
            </a:pPr>
            <a:r>
              <a:rPr kumimoji="1" lang="ja-JP" altLang="en-US" sz="2800" dirty="0"/>
              <a:t>　</a:t>
            </a:r>
          </a:p>
        </p:txBody>
      </p:sp>
    </p:spTree>
    <p:extLst>
      <p:ext uri="{BB962C8B-B14F-4D97-AF65-F5344CB8AC3E}">
        <p14:creationId xmlns:p14="http://schemas.microsoft.com/office/powerpoint/2010/main" val="23975229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3200" dirty="0" smtClean="0"/>
              <a:t>（１）グループ学習の実施</a:t>
            </a:r>
            <a:r>
              <a:rPr kumimoji="1" lang="en-US" altLang="ja-JP" sz="3200" dirty="0" smtClean="0"/>
              <a:t/>
            </a:r>
            <a:br>
              <a:rPr kumimoji="1" lang="en-US" altLang="ja-JP" sz="3200" dirty="0" smtClean="0"/>
            </a:br>
            <a:r>
              <a:rPr lang="ja-JP" altLang="en-US" sz="3200" dirty="0"/>
              <a:t>公開授業</a:t>
            </a:r>
            <a:endParaRPr kumimoji="1" lang="ja-JP" altLang="en-US" sz="3200" dirty="0"/>
          </a:p>
        </p:txBody>
      </p:sp>
      <p:sp>
        <p:nvSpPr>
          <p:cNvPr id="3" name="コンテンツ プレースホルダー 2"/>
          <p:cNvSpPr>
            <a:spLocks noGrp="1"/>
          </p:cNvSpPr>
          <p:nvPr>
            <p:ph idx="1"/>
          </p:nvPr>
        </p:nvSpPr>
        <p:spPr/>
        <p:txBody>
          <a:bodyPr>
            <a:normAutofit lnSpcReduction="10000"/>
          </a:bodyPr>
          <a:lstStyle/>
          <a:p>
            <a:pPr marL="0" indent="0" algn="ctr">
              <a:buNone/>
            </a:pPr>
            <a:r>
              <a:rPr lang="ja-JP" altLang="en-US" dirty="0"/>
              <a:t>１）</a:t>
            </a:r>
            <a:r>
              <a:rPr lang="ja-JP" altLang="en-US" dirty="0" smtClean="0"/>
              <a:t>生徒自身による目標設定</a:t>
            </a:r>
            <a:endParaRPr lang="en-US" altLang="ja-JP" dirty="0" smtClean="0"/>
          </a:p>
          <a:p>
            <a:endParaRPr lang="en-US" altLang="ja-JP" dirty="0"/>
          </a:p>
          <a:p>
            <a:pPr marL="0" indent="0">
              <a:buNone/>
            </a:pPr>
            <a:r>
              <a:rPr lang="ja-JP" altLang="en-US" dirty="0" smtClean="0"/>
              <a:t>　①　安全と医療事故</a:t>
            </a:r>
            <a:endParaRPr lang="en-US" altLang="ja-JP" dirty="0" smtClean="0"/>
          </a:p>
          <a:p>
            <a:pPr marL="0" indent="0">
              <a:buNone/>
            </a:pPr>
            <a:r>
              <a:rPr lang="ja-JP" altLang="en-US" dirty="0"/>
              <a:t>　</a:t>
            </a:r>
            <a:r>
              <a:rPr lang="ja-JP" altLang="en-US" dirty="0" smtClean="0"/>
              <a:t>　　　ナーシングキャンパス</a:t>
            </a:r>
            <a:r>
              <a:rPr lang="en-US" altLang="ja-JP" dirty="0" smtClean="0"/>
              <a:t>Vol.2No.10</a:t>
            </a:r>
          </a:p>
          <a:p>
            <a:pPr marL="0" indent="0">
              <a:buNone/>
            </a:pPr>
            <a:r>
              <a:rPr lang="ja-JP" altLang="en-US" dirty="0"/>
              <a:t>　</a:t>
            </a:r>
            <a:r>
              <a:rPr lang="ja-JP" altLang="en-US" dirty="0" smtClean="0"/>
              <a:t>　　　環境整備を参考資料</a:t>
            </a:r>
            <a:endParaRPr lang="en-US" altLang="ja-JP" dirty="0"/>
          </a:p>
          <a:p>
            <a:pPr marL="0" indent="0">
              <a:buNone/>
            </a:pPr>
            <a:r>
              <a:rPr lang="ja-JP" altLang="en-US" dirty="0" smtClean="0"/>
              <a:t>　</a:t>
            </a:r>
            <a:endParaRPr lang="en-US" altLang="ja-JP" dirty="0" smtClean="0"/>
          </a:p>
          <a:p>
            <a:pPr marL="0" indent="0">
              <a:buNone/>
            </a:pPr>
            <a:r>
              <a:rPr lang="ja-JP" altLang="en-US" dirty="0"/>
              <a:t>　</a:t>
            </a:r>
            <a:r>
              <a:rPr lang="ja-JP" altLang="en-US" dirty="0" smtClean="0"/>
              <a:t>②　患者</a:t>
            </a:r>
            <a:r>
              <a:rPr lang="ja-JP" altLang="en-US" dirty="0"/>
              <a:t>，家族，実習指導者との</a:t>
            </a:r>
            <a:r>
              <a:rPr lang="ja-JP" altLang="en-US" dirty="0" smtClean="0"/>
              <a:t>人間関係</a:t>
            </a:r>
            <a:endParaRPr lang="en-US" altLang="ja-JP" dirty="0"/>
          </a:p>
          <a:p>
            <a:pPr marL="0" indent="0">
              <a:buNone/>
            </a:pPr>
            <a:r>
              <a:rPr lang="ja-JP" altLang="en-US" dirty="0" smtClean="0"/>
              <a:t>　</a:t>
            </a:r>
            <a:endParaRPr lang="en-US" altLang="ja-JP" dirty="0" smtClean="0"/>
          </a:p>
        </p:txBody>
      </p:sp>
    </p:spTree>
    <p:extLst>
      <p:ext uri="{BB962C8B-B14F-4D97-AF65-F5344CB8AC3E}">
        <p14:creationId xmlns:p14="http://schemas.microsoft.com/office/powerpoint/2010/main" val="327671805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3087</TotalTime>
  <Words>998</Words>
  <Application>Microsoft Office PowerPoint</Application>
  <PresentationFormat>画面に合わせる (4:3)</PresentationFormat>
  <Paragraphs>171</Paragraphs>
  <Slides>44</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44</vt:i4>
      </vt:variant>
    </vt:vector>
  </HeadingPairs>
  <TitlesOfParts>
    <vt:vector size="48" baseType="lpstr">
      <vt:lpstr>ＭＳ Ｐゴシック</vt:lpstr>
      <vt:lpstr>Arial</vt:lpstr>
      <vt:lpstr>Calibri</vt:lpstr>
      <vt:lpstr>Office ​​テーマ</vt:lpstr>
      <vt:lpstr>基礎看護の授業を通して思考力,判断力,表現力,技能を育成する指導方法の工夫改善についての研究</vt:lpstr>
      <vt:lpstr>折尾愛真学園</vt:lpstr>
      <vt:lpstr>学園聖句 光の子らしく歩きなさい </vt:lpstr>
      <vt:lpstr>建学の精神</vt:lpstr>
      <vt:lpstr>Ⅰ.研究目的</vt:lpstr>
      <vt:lpstr>３．研究体制</vt:lpstr>
      <vt:lpstr>Ⅱ.研究の方法</vt:lpstr>
      <vt:lpstr>Ⅲ.研究内容及び具体的な研究活動</vt:lpstr>
      <vt:lpstr>（１）グループ学習の実施 公開授業</vt:lpstr>
      <vt:lpstr>（１）グループ学習の原則</vt:lpstr>
      <vt:lpstr>PowerPoint プレゼンテーション</vt:lpstr>
      <vt:lpstr>PowerPoint プレゼンテーション</vt:lpstr>
      <vt:lpstr>①実習中のインシデントの体験若しくは 看護師のインシデントを見る機会</vt:lpstr>
      <vt:lpstr>②　私が考えたコミュニケーションの対応法</vt:lpstr>
      <vt:lpstr>PowerPoint プレゼンテーション</vt:lpstr>
      <vt:lpstr>例）家族と・・・ 　「こんにちは今日はうちのおじいちゃんの具合は 　どうかしら？」と聞かれたら</vt:lpstr>
      <vt:lpstr>PowerPoint プレゼンテーション</vt:lpstr>
      <vt:lpstr>PowerPoint プレゼンテーション</vt:lpstr>
      <vt:lpstr>PowerPoint プレゼンテーション</vt:lpstr>
      <vt:lpstr>例）看護師さんと 　「自分達で動いてね、私は何も言わないから」と言われた・・・</vt:lpstr>
      <vt:lpstr>例）患者さんと 　寝ている患者さん・テレビを見ている患者さん </vt:lpstr>
      <vt:lpstr>②　困ったことは解決しましたか。</vt:lpstr>
      <vt:lpstr>授業終了後アンケート調査結果</vt:lpstr>
      <vt:lpstr>PowerPoint プレゼンテーション</vt:lpstr>
      <vt:lpstr>実習中コミュニケーションで困ったことがありましたか。</vt:lpstr>
      <vt:lpstr>困った対象は</vt:lpstr>
      <vt:lpstr>②　コミュニケーションに困った対象の 変化</vt:lpstr>
      <vt:lpstr>患者との対処方法</vt:lpstr>
      <vt:lpstr>授業で習ったことを報告・連絡・相談の視点で実際にいかすことができましたか。</vt:lpstr>
      <vt:lpstr>患者さんとのコミュニケーションで会話がつながらなくなったことがありましたか。</vt:lpstr>
      <vt:lpstr>どんな時に会話が繋がらなくなりましたか。</vt:lpstr>
      <vt:lpstr>実習中、班の中で、自分以外のメンバーのコミュニケーションの様子から参考になった場面がありましたか。</vt:lpstr>
      <vt:lpstr>PowerPoint プレゼンテーション</vt:lpstr>
      <vt:lpstr>（３）エゴグラム</vt:lpstr>
      <vt:lpstr>（４）インタビューの結果</vt:lpstr>
      <vt:lpstr>（５）グループ学習評価表 　　　　　　　　　　　　　　　　　　　　　　　　　　　　　　　　　　　　　　伊藤伸一　グループディスカッション評価表参考 　　　　　　　　　　　　　　　　　　　　　　　　　　　　　　　　　　　　　　　　　　　　　　　　　　　　　　　評価項目毎５点満点　</vt:lpstr>
      <vt:lpstr>（５）生徒によるグループ学習の評価５組</vt:lpstr>
      <vt:lpstr>（５）生徒によるグループ学習の評価６組</vt:lpstr>
      <vt:lpstr>（５）教員によるグループ学習の評価５組</vt:lpstr>
      <vt:lpstr>（５）教員によるグループ学習の評価６組</vt:lpstr>
      <vt:lpstr>グループ学習の評価</vt:lpstr>
      <vt:lpstr>研究の成果</vt:lpstr>
      <vt:lpstr>課題</vt:lpstr>
      <vt:lpstr>指定期間終了後の取組</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FJ-USER</dc:creator>
  <cp:lastModifiedBy>kango orio</cp:lastModifiedBy>
  <cp:revision>233</cp:revision>
  <cp:lastPrinted>2015-01-22T02:41:07Z</cp:lastPrinted>
  <dcterms:created xsi:type="dcterms:W3CDTF">2015-01-12T13:22:00Z</dcterms:created>
  <dcterms:modified xsi:type="dcterms:W3CDTF">2016-01-15T06:34:15Z</dcterms:modified>
</cp:coreProperties>
</file>